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92" r:id="rId2"/>
  </p:sldMasterIdLst>
  <p:notesMasterIdLst>
    <p:notesMasterId r:id="rId41"/>
  </p:notesMasterIdLst>
  <p:sldIdLst>
    <p:sldId id="258" r:id="rId3"/>
    <p:sldId id="311" r:id="rId4"/>
    <p:sldId id="309" r:id="rId5"/>
    <p:sldId id="273" r:id="rId6"/>
    <p:sldId id="296" r:id="rId7"/>
    <p:sldId id="260" r:id="rId8"/>
    <p:sldId id="277" r:id="rId9"/>
    <p:sldId id="278" r:id="rId10"/>
    <p:sldId id="279" r:id="rId11"/>
    <p:sldId id="280" r:id="rId12"/>
    <p:sldId id="274" r:id="rId13"/>
    <p:sldId id="299" r:id="rId14"/>
    <p:sldId id="287" r:id="rId15"/>
    <p:sldId id="300" r:id="rId16"/>
    <p:sldId id="301" r:id="rId17"/>
    <p:sldId id="302" r:id="rId18"/>
    <p:sldId id="303" r:id="rId19"/>
    <p:sldId id="304" r:id="rId20"/>
    <p:sldId id="314" r:id="rId21"/>
    <p:sldId id="289" r:id="rId22"/>
    <p:sldId id="298" r:id="rId23"/>
    <p:sldId id="284" r:id="rId24"/>
    <p:sldId id="282" r:id="rId25"/>
    <p:sldId id="285" r:id="rId26"/>
    <p:sldId id="283" r:id="rId27"/>
    <p:sldId id="286" r:id="rId28"/>
    <p:sldId id="276" r:id="rId29"/>
    <p:sldId id="305" r:id="rId30"/>
    <p:sldId id="294" r:id="rId31"/>
    <p:sldId id="306" r:id="rId32"/>
    <p:sldId id="263" r:id="rId33"/>
    <p:sldId id="262" r:id="rId34"/>
    <p:sldId id="310" r:id="rId35"/>
    <p:sldId id="312" r:id="rId36"/>
    <p:sldId id="313" r:id="rId37"/>
    <p:sldId id="307" r:id="rId38"/>
    <p:sldId id="308" r:id="rId39"/>
    <p:sldId id="26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2D6D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4"/>
    <p:restoredTop sz="44700"/>
  </p:normalViewPr>
  <p:slideViewPr>
    <p:cSldViewPr snapToGrid="0" snapToObjects="1">
      <p:cViewPr varScale="1">
        <p:scale>
          <a:sx n="42" d="100"/>
          <a:sy n="42" d="100"/>
        </p:scale>
        <p:origin x="15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3FE43-0A01-574D-BEAB-68592F89D403}" type="datetimeFigureOut">
              <a:rPr lang="en-US" smtClean="0"/>
              <a:t>11/20/2020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1A804-D252-B84A-BFF7-6CAAFFE2A23D}" type="slidenum">
              <a:rPr lang="en-US" smtClean="0"/>
              <a:t>‹#›</a:t>
            </a:fld>
            <a:endParaRPr lang="en-US"/>
          </a:p>
        </p:txBody>
      </p:sp>
    </p:spTree>
    <p:extLst>
      <p:ext uri="{BB962C8B-B14F-4D97-AF65-F5344CB8AC3E}">
        <p14:creationId xmlns:p14="http://schemas.microsoft.com/office/powerpoint/2010/main" val="240545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winona.edu/stress/bntstages.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tudioelsewhere.co/frontline-strong-relief" TargetMode="External"/><Relationship Id="rId7" Type="http://schemas.openxmlformats.org/officeDocument/2006/relationships/hyperlink" Target="https://www.instagram.com/the_embc/"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icahn.mssm.edu/about/well-being" TargetMode="External"/><Relationship Id="rId5" Type="http://schemas.openxmlformats.org/officeDocument/2006/relationships/hyperlink" Target="https://www.mountsinai.org/care/rehab-medicine" TargetMode="External"/><Relationship Id="rId4" Type="http://schemas.openxmlformats.org/officeDocument/2006/relationships/hyperlink" Target="https://www.mountsinai.org/locations/abilities-research-center"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1</a:t>
            </a:fld>
            <a:endParaRPr lang="en-US"/>
          </a:p>
        </p:txBody>
      </p:sp>
    </p:spTree>
    <p:extLst>
      <p:ext uri="{BB962C8B-B14F-4D97-AF65-F5344CB8AC3E}">
        <p14:creationId xmlns:p14="http://schemas.microsoft.com/office/powerpoint/2010/main" val="1353122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Salyers </a:t>
            </a:r>
          </a:p>
          <a:p>
            <a:r>
              <a:rPr lang="en-US" dirty="0"/>
              <a:t>Providers with burnout are at a higher risk for multiple medical co-morbidities and are less likely to take care of their own physical and mental health needs</a:t>
            </a:r>
          </a:p>
          <a:p>
            <a:endParaRPr lang="en-US" dirty="0"/>
          </a:p>
          <a:p>
            <a:r>
              <a:rPr lang="en-US" dirty="0"/>
              <a:t>As far as mental health goes: anxiety and depression are prominent but substance use has increased even more during the times of COVID due to a few factors:</a:t>
            </a:r>
          </a:p>
          <a:p>
            <a:r>
              <a:rPr lang="en-US" dirty="0"/>
              <a:t>-easy access to the liquor cabinet at home</a:t>
            </a:r>
          </a:p>
          <a:p>
            <a:r>
              <a:rPr lang="en-US" dirty="0"/>
              <a:t>-increased stress and fear of the unknown related to COVID</a:t>
            </a:r>
          </a:p>
          <a:p>
            <a:r>
              <a:rPr lang="en-US" dirty="0"/>
              <a:t>-sort of forced self isolation and limited coping skills </a:t>
            </a:r>
          </a:p>
          <a:p>
            <a:endParaRPr lang="en-US" dirty="0"/>
          </a:p>
          <a:p>
            <a:r>
              <a:rPr lang="en-US" dirty="0"/>
              <a:t>Relationship problems : being forced to spend more time  at home with loved ones, the dynamic of relationships is really being altered here</a:t>
            </a:r>
          </a:p>
          <a:p>
            <a:r>
              <a:rPr lang="en-US" dirty="0"/>
              <a:t>-People are not used to be spending all this time with their significant others</a:t>
            </a:r>
          </a:p>
          <a:p>
            <a:r>
              <a:rPr lang="en-US" dirty="0"/>
              <a:t>-On another note it has also affected domestic violence and safety of people in potentially dangerous relationships</a:t>
            </a:r>
          </a:p>
          <a:p>
            <a:endParaRPr lang="en-US" dirty="0"/>
          </a:p>
          <a:p>
            <a:r>
              <a:rPr lang="en-US" dirty="0"/>
              <a:t>Trouble at home can lead to trouble in the work environment, we are multidimensional beings and what happens in one situation often translates to another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study in the Annals of Internal Medicine in 2019 found that burnout related physician turnover costs the nation about 5 billion dollars per year or about 7,600 dollars per physician </a:t>
            </a:r>
          </a:p>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10</a:t>
            </a:fld>
            <a:endParaRPr lang="en-US"/>
          </a:p>
        </p:txBody>
      </p:sp>
    </p:spTree>
    <p:extLst>
      <p:ext uri="{BB962C8B-B14F-4D97-AF65-F5344CB8AC3E}">
        <p14:creationId xmlns:p14="http://schemas.microsoft.com/office/powerpoint/2010/main" val="282611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1A804-D252-B84A-BFF7-6CAAFFE2A23D}" type="slidenum">
              <a:rPr lang="en-US" smtClean="0"/>
              <a:t>11</a:t>
            </a:fld>
            <a:endParaRPr lang="en-US"/>
          </a:p>
        </p:txBody>
      </p:sp>
    </p:spTree>
    <p:extLst>
      <p:ext uri="{BB962C8B-B14F-4D97-AF65-F5344CB8AC3E}">
        <p14:creationId xmlns:p14="http://schemas.microsoft.com/office/powerpoint/2010/main" val="3339401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Figuring out those among us who are at risk of burnout or who have started to already develop burnout </a:t>
            </a:r>
          </a:p>
        </p:txBody>
      </p:sp>
      <p:sp>
        <p:nvSpPr>
          <p:cNvPr id="4" name="Slide Number Placeholder 3"/>
          <p:cNvSpPr>
            <a:spLocks noGrp="1"/>
          </p:cNvSpPr>
          <p:nvPr>
            <p:ph type="sldNum" sz="quarter" idx="5"/>
          </p:nvPr>
        </p:nvSpPr>
        <p:spPr/>
        <p:txBody>
          <a:bodyPr/>
          <a:lstStyle/>
          <a:p>
            <a:fld id="{CF41A804-D252-B84A-BFF7-6CAAFFE2A23D}" type="slidenum">
              <a:rPr lang="en-US" smtClean="0"/>
              <a:t>12</a:t>
            </a:fld>
            <a:endParaRPr lang="en-US"/>
          </a:p>
        </p:txBody>
      </p:sp>
    </p:spTree>
    <p:extLst>
      <p:ext uri="{BB962C8B-B14F-4D97-AF65-F5344CB8AC3E}">
        <p14:creationId xmlns:p14="http://schemas.microsoft.com/office/powerpoint/2010/main" val="142009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Sultana, </a:t>
            </a:r>
            <a:r>
              <a:rPr lang="en-US" dirty="0" err="1"/>
              <a:t>dewey</a:t>
            </a:r>
            <a:endParaRPr lang="en-US" dirty="0"/>
          </a:p>
          <a:p>
            <a:endParaRPr lang="en-US" dirty="0"/>
          </a:p>
          <a:p>
            <a:r>
              <a:rPr lang="en-US" dirty="0"/>
              <a:t>Awareness is one of the most important factors. It can occur at multiple levels </a:t>
            </a:r>
          </a:p>
          <a:p>
            <a:r>
              <a:rPr lang="en-US" u="sng" dirty="0"/>
              <a:t>-Physician burnout comes with a sense od despair, hopelessness, and isolation. Other symptoms include lack of eye contact and lack of engagement </a:t>
            </a:r>
          </a:p>
          <a:p>
            <a:r>
              <a:rPr lang="en-US" u="sng" dirty="0"/>
              <a:t>-Patients might say “that doctor has no personality” or “that doctor didn’t answer my questions”</a:t>
            </a:r>
          </a:p>
          <a:p>
            <a:endParaRPr lang="en-US" dirty="0"/>
          </a:p>
          <a:p>
            <a:endParaRPr lang="en-US" dirty="0"/>
          </a:p>
          <a:p>
            <a:r>
              <a:rPr lang="en-US" dirty="0"/>
              <a:t>Developing resilience is one of the most helpful things we can do about this. We will talk more about it later but first let’s talk  about different stages of burnout that might help us stay aware.</a:t>
            </a:r>
          </a:p>
          <a:p>
            <a:endParaRPr lang="en-US" dirty="0"/>
          </a:p>
          <a:p>
            <a:r>
              <a:rPr lang="en-US" dirty="0"/>
              <a:t>Recognizing burnout in healthcare professionals can be challenging because most providers tend to suffer in silence. We really have to look deep to recognize burnout </a:t>
            </a:r>
          </a:p>
        </p:txBody>
      </p:sp>
      <p:sp>
        <p:nvSpPr>
          <p:cNvPr id="4" name="Slide Number Placeholder 3"/>
          <p:cNvSpPr>
            <a:spLocks noGrp="1"/>
          </p:cNvSpPr>
          <p:nvPr>
            <p:ph type="sldNum" sz="quarter" idx="5"/>
          </p:nvPr>
        </p:nvSpPr>
        <p:spPr/>
        <p:txBody>
          <a:bodyPr/>
          <a:lstStyle/>
          <a:p>
            <a:fld id="{CF41A804-D252-B84A-BFF7-6CAAFFE2A23D}" type="slidenum">
              <a:rPr lang="en-US" smtClean="0"/>
              <a:t>13</a:t>
            </a:fld>
            <a:endParaRPr lang="en-US"/>
          </a:p>
        </p:txBody>
      </p:sp>
    </p:spTree>
    <p:extLst>
      <p:ext uri="{BB962C8B-B14F-4D97-AF65-F5344CB8AC3E}">
        <p14:creationId xmlns:p14="http://schemas.microsoft.com/office/powerpoint/2010/main" val="168942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Stages of Burnout</a:t>
            </a:r>
            <a:r>
              <a:rPr lang="en-US" sz="1200" b="0" i="0" u="none" strike="noStrike" kern="1200" dirty="0">
                <a:solidFill>
                  <a:schemeClr val="tx1"/>
                </a:solidFill>
                <a:effectLst/>
                <a:latin typeface="+mn-lt"/>
                <a:ea typeface="+mn-ea"/>
                <a:cs typeface="+mn-cs"/>
              </a:rPr>
              <a:t>.  Stress Management Website.   Retrieved October 12, 2020 from </a:t>
            </a:r>
            <a:r>
              <a:rPr lang="en-US" sz="1200" b="0" i="0" kern="1200" dirty="0">
                <a:solidFill>
                  <a:schemeClr val="tx1"/>
                </a:solidFill>
                <a:effectLst/>
                <a:latin typeface="+mn-lt"/>
                <a:ea typeface="+mn-ea"/>
                <a:cs typeface="+mn-cs"/>
                <a:hlinkClick r:id="rId3"/>
              </a:rPr>
              <a:t>https://www.winona.edu/stress/bntstages.htm</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Honeymoon phase=pretty excited</a:t>
            </a:r>
          </a:p>
          <a:p>
            <a:r>
              <a:rPr lang="en-US" sz="1200" b="0" i="0" u="none" strike="noStrike" kern="1200" dirty="0">
                <a:solidFill>
                  <a:schemeClr val="tx1"/>
                </a:solidFill>
                <a:effectLst/>
                <a:latin typeface="+mn-lt"/>
                <a:ea typeface="+mn-ea"/>
                <a:cs typeface="+mn-cs"/>
              </a:rPr>
              <a:t>Coping strategies are usually developed here and become very important </a:t>
            </a:r>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14</a:t>
            </a:fld>
            <a:endParaRPr lang="en-US"/>
          </a:p>
        </p:txBody>
      </p:sp>
    </p:spTree>
    <p:extLst>
      <p:ext uri="{BB962C8B-B14F-4D97-AF65-F5344CB8AC3E}">
        <p14:creationId xmlns:p14="http://schemas.microsoft.com/office/powerpoint/2010/main" val="4085173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2=the balancing act, learning how to manage your stress</a:t>
            </a:r>
          </a:p>
          <a:p>
            <a:endParaRPr lang="en-US" dirty="0"/>
          </a:p>
          <a:p>
            <a:r>
              <a:rPr lang="en-US" dirty="0"/>
              <a:t>Work inefficiency can be avoiding making necessary decisions, losing things at work even on your desk</a:t>
            </a:r>
          </a:p>
          <a:p>
            <a:r>
              <a:rPr lang="en-US" dirty="0"/>
              <a:t>Fatigue can be general fatigue accompanied by deep muscle fatigue </a:t>
            </a:r>
          </a:p>
          <a:p>
            <a:r>
              <a:rPr lang="en-US" dirty="0"/>
              <a:t>Sleep disturbances-you are so busy in your head that you can’t get to sleep</a:t>
            </a:r>
          </a:p>
          <a:p>
            <a:r>
              <a:rPr lang="en-US" dirty="0"/>
              <a:t>Escapist activities of choice-include eating, drinking, smoking, zoning out in front of the TV</a:t>
            </a:r>
          </a:p>
          <a:p>
            <a:endParaRPr lang="en-US" dirty="0"/>
          </a:p>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15</a:t>
            </a:fld>
            <a:endParaRPr lang="en-US"/>
          </a:p>
        </p:txBody>
      </p:sp>
    </p:spTree>
    <p:extLst>
      <p:ext uri="{BB962C8B-B14F-4D97-AF65-F5344CB8AC3E}">
        <p14:creationId xmlns:p14="http://schemas.microsoft.com/office/powerpoint/2010/main" val="1516787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3=chronic symptoms, really just worsening of symptoms </a:t>
            </a:r>
          </a:p>
          <a:p>
            <a:r>
              <a:rPr lang="en-US" dirty="0"/>
              <a:t>Remember that stress is a risk factor in many disease as we mentioned before insomnia, headache, anxiety, depression, substance use to name a few</a:t>
            </a:r>
          </a:p>
          <a:p>
            <a:r>
              <a:rPr lang="en-US" dirty="0"/>
              <a:t>This might be easier to recognize in some of our colleagues but difficult to recognize in ourselves</a:t>
            </a:r>
          </a:p>
        </p:txBody>
      </p:sp>
      <p:sp>
        <p:nvSpPr>
          <p:cNvPr id="4" name="Slide Number Placeholder 3"/>
          <p:cNvSpPr>
            <a:spLocks noGrp="1"/>
          </p:cNvSpPr>
          <p:nvPr>
            <p:ph type="sldNum" sz="quarter" idx="5"/>
          </p:nvPr>
        </p:nvSpPr>
        <p:spPr/>
        <p:txBody>
          <a:bodyPr/>
          <a:lstStyle/>
          <a:p>
            <a:fld id="{CF41A804-D252-B84A-BFF7-6CAAFFE2A23D}" type="slidenum">
              <a:rPr lang="en-US" smtClean="0"/>
              <a:t>16</a:t>
            </a:fld>
            <a:endParaRPr lang="en-US"/>
          </a:p>
        </p:txBody>
      </p:sp>
    </p:spTree>
    <p:extLst>
      <p:ext uri="{BB962C8B-B14F-4D97-AF65-F5344CB8AC3E}">
        <p14:creationId xmlns:p14="http://schemas.microsoft.com/office/powerpoint/2010/main" val="2880724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4=crisis, things really get critical here</a:t>
            </a:r>
          </a:p>
          <a:p>
            <a:r>
              <a:rPr lang="en-US" dirty="0"/>
              <a:t>Escapist mentality=ignore the features of reality that cause stress and use other alternatives to cope, trying to escape the current situation (substances or other strategies that might be considered unhealthy)</a:t>
            </a:r>
          </a:p>
        </p:txBody>
      </p:sp>
      <p:sp>
        <p:nvSpPr>
          <p:cNvPr id="4" name="Slide Number Placeholder 3"/>
          <p:cNvSpPr>
            <a:spLocks noGrp="1"/>
          </p:cNvSpPr>
          <p:nvPr>
            <p:ph type="sldNum" sz="quarter" idx="5"/>
          </p:nvPr>
        </p:nvSpPr>
        <p:spPr/>
        <p:txBody>
          <a:bodyPr/>
          <a:lstStyle/>
          <a:p>
            <a:fld id="{CF41A804-D252-B84A-BFF7-6CAAFFE2A23D}" type="slidenum">
              <a:rPr lang="en-US" smtClean="0"/>
              <a:t>17</a:t>
            </a:fld>
            <a:endParaRPr lang="en-US"/>
          </a:p>
        </p:txBody>
      </p:sp>
    </p:spTree>
    <p:extLst>
      <p:ext uri="{BB962C8B-B14F-4D97-AF65-F5344CB8AC3E}">
        <p14:creationId xmlns:p14="http://schemas.microsoft.com/office/powerpoint/2010/main" val="2906573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5=the final stage, enmeshment</a:t>
            </a:r>
          </a:p>
          <a:p>
            <a:r>
              <a:rPr lang="en-US" dirty="0"/>
              <a:t>Difficult to recognize that this is even burnout at this stage</a:t>
            </a:r>
          </a:p>
          <a:p>
            <a:r>
              <a:rPr lang="en-US" dirty="0"/>
              <a:t>This is often mistaken for other things</a:t>
            </a:r>
          </a:p>
          <a:p>
            <a:r>
              <a:rPr lang="en-US" dirty="0"/>
              <a:t>It becomes an issue when the underlying factors are not addressed and can become almost a cycle that providers can get caught in</a:t>
            </a:r>
          </a:p>
        </p:txBody>
      </p:sp>
      <p:sp>
        <p:nvSpPr>
          <p:cNvPr id="4" name="Slide Number Placeholder 3"/>
          <p:cNvSpPr>
            <a:spLocks noGrp="1"/>
          </p:cNvSpPr>
          <p:nvPr>
            <p:ph type="sldNum" sz="quarter" idx="5"/>
          </p:nvPr>
        </p:nvSpPr>
        <p:spPr/>
        <p:txBody>
          <a:bodyPr/>
          <a:lstStyle/>
          <a:p>
            <a:fld id="{CF41A804-D252-B84A-BFF7-6CAAFFE2A23D}" type="slidenum">
              <a:rPr lang="en-US" smtClean="0"/>
              <a:t>18</a:t>
            </a:fld>
            <a:endParaRPr lang="en-US"/>
          </a:p>
        </p:txBody>
      </p:sp>
    </p:spTree>
    <p:extLst>
      <p:ext uri="{BB962C8B-B14F-4D97-AF65-F5344CB8AC3E}">
        <p14:creationId xmlns:p14="http://schemas.microsoft.com/office/powerpoint/2010/main" val="44745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sng" dirty="0"/>
              <a:t>At some point in our career we are likely to see a colleague who is suffering from symptoms of burnout so what should we do when we recognize this</a:t>
            </a:r>
          </a:p>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19</a:t>
            </a:fld>
            <a:endParaRPr lang="en-US"/>
          </a:p>
        </p:txBody>
      </p:sp>
    </p:spTree>
    <p:extLst>
      <p:ext uri="{BB962C8B-B14F-4D97-AF65-F5344CB8AC3E}">
        <p14:creationId xmlns:p14="http://schemas.microsoft.com/office/powerpoint/2010/main" val="177901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quote is from Albert Schweitzer who was a physician, theologist, philosopher, and musician who received the Nobel Peace Prize in 1952 for his philosophy of Reverence of Life</a:t>
            </a:r>
          </a:p>
          <a:p>
            <a:endParaRPr lang="en-US" b="1" dirty="0"/>
          </a:p>
          <a:p>
            <a:r>
              <a:rPr lang="en-US" b="1" dirty="0"/>
              <a:t>-I included this quote to point out that burnout can affect anyone and it is not a permanent state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I’d like to also mention some relevant statistics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Over 50% of physicians reported at least one symptom of burnout.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About 1 physician in the US dies by suicide per day (about 400 per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Affects more than just physicians and medical students it affects all providers, anyone taking care of someone else really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 we move forward keep in mind that one of the most common reasons people list for not </a:t>
            </a:r>
            <a:r>
              <a:rPr lang="en-US" b="1" u="sng" dirty="0"/>
              <a:t>seeking treatment or asking for help was fear of adverse professional consequences </a:t>
            </a:r>
          </a:p>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2</a:t>
            </a:fld>
            <a:endParaRPr lang="en-US"/>
          </a:p>
        </p:txBody>
      </p:sp>
    </p:spTree>
    <p:extLst>
      <p:ext uri="{BB962C8B-B14F-4D97-AF65-F5344CB8AC3E}">
        <p14:creationId xmlns:p14="http://schemas.microsoft.com/office/powerpoint/2010/main" val="1684459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20</a:t>
            </a:fld>
            <a:endParaRPr lang="en-US"/>
          </a:p>
        </p:txBody>
      </p:sp>
    </p:spTree>
    <p:extLst>
      <p:ext uri="{BB962C8B-B14F-4D97-AF65-F5344CB8AC3E}">
        <p14:creationId xmlns:p14="http://schemas.microsoft.com/office/powerpoint/2010/main" val="1792452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www.cdc.gov</a:t>
            </a:r>
            <a:r>
              <a:rPr lang="en-US" dirty="0"/>
              <a:t>/breastfeeding/breastfeeding-special-circumstances/maternal-or-infant-illnesses/covid-19-and-breastfeeding.html</a:t>
            </a:r>
          </a:p>
          <a:p>
            <a:endParaRPr lang="en-US" dirty="0"/>
          </a:p>
          <a:p>
            <a:r>
              <a:rPr lang="en-US" dirty="0"/>
              <a:t>We can’t even begin to touch upon how much has changed due to the COVID-19 virus</a:t>
            </a:r>
          </a:p>
          <a:p>
            <a:r>
              <a:rPr lang="en-US" dirty="0"/>
              <a:t>There aren’t really words or certainly a limited presentation to discuss what has changed </a:t>
            </a:r>
          </a:p>
          <a:p>
            <a:endParaRPr lang="en-US" dirty="0"/>
          </a:p>
          <a:p>
            <a:r>
              <a:rPr lang="en-US" dirty="0"/>
              <a:t>But for the purpose of this lecture we will focus on a few key things:</a:t>
            </a:r>
          </a:p>
        </p:txBody>
      </p:sp>
      <p:sp>
        <p:nvSpPr>
          <p:cNvPr id="4" name="Slide Number Placeholder 3"/>
          <p:cNvSpPr>
            <a:spLocks noGrp="1"/>
          </p:cNvSpPr>
          <p:nvPr>
            <p:ph type="sldNum" sz="quarter" idx="5"/>
          </p:nvPr>
        </p:nvSpPr>
        <p:spPr/>
        <p:txBody>
          <a:bodyPr/>
          <a:lstStyle/>
          <a:p>
            <a:fld id="{CF41A804-D252-B84A-BFF7-6CAAFFE2A23D}" type="slidenum">
              <a:rPr lang="en-US" smtClean="0"/>
              <a:t>21</a:t>
            </a:fld>
            <a:endParaRPr lang="en-US"/>
          </a:p>
        </p:txBody>
      </p:sp>
    </p:spTree>
    <p:extLst>
      <p:ext uri="{BB962C8B-B14F-4D97-AF65-F5344CB8AC3E}">
        <p14:creationId xmlns:p14="http://schemas.microsoft.com/office/powerpoint/2010/main" val="1185855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Joshi, </a:t>
            </a:r>
            <a:r>
              <a:rPr lang="en-US" dirty="0" err="1"/>
              <a:t>Sansogar</a:t>
            </a:r>
            <a:r>
              <a:rPr lang="en-US" dirty="0"/>
              <a:t> </a:t>
            </a:r>
          </a:p>
          <a:p>
            <a:endParaRPr lang="en-US" dirty="0"/>
          </a:p>
          <a:p>
            <a:r>
              <a:rPr lang="en-US" dirty="0"/>
              <a:t>With financial limitations how do you really plan for the future, this is alco challenging when when the future is so uncertain and it seems like it might be hard to define</a:t>
            </a:r>
          </a:p>
        </p:txBody>
      </p:sp>
      <p:sp>
        <p:nvSpPr>
          <p:cNvPr id="4" name="Slide Number Placeholder 3"/>
          <p:cNvSpPr>
            <a:spLocks noGrp="1"/>
          </p:cNvSpPr>
          <p:nvPr>
            <p:ph type="sldNum" sz="quarter" idx="5"/>
          </p:nvPr>
        </p:nvSpPr>
        <p:spPr/>
        <p:txBody>
          <a:bodyPr/>
          <a:lstStyle/>
          <a:p>
            <a:fld id="{CF41A804-D252-B84A-BFF7-6CAAFFE2A23D}" type="slidenum">
              <a:rPr lang="en-US" smtClean="0"/>
              <a:t>22</a:t>
            </a:fld>
            <a:endParaRPr lang="en-US"/>
          </a:p>
        </p:txBody>
      </p:sp>
    </p:spTree>
    <p:extLst>
      <p:ext uri="{BB962C8B-B14F-4D97-AF65-F5344CB8AC3E}">
        <p14:creationId xmlns:p14="http://schemas.microsoft.com/office/powerpoint/2010/main" val="4003490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Mozzami</a:t>
            </a:r>
            <a:r>
              <a:rPr lang="en-US" dirty="0"/>
              <a:t>, </a:t>
            </a:r>
            <a:r>
              <a:rPr lang="en-US" dirty="0" err="1"/>
              <a:t>Sasangohar</a:t>
            </a:r>
            <a:r>
              <a:rPr lang="en-US" dirty="0"/>
              <a:t>, Sultana</a:t>
            </a:r>
          </a:p>
          <a:p>
            <a:endParaRPr lang="en-US" dirty="0"/>
          </a:p>
          <a:p>
            <a:r>
              <a:rPr lang="en-US" dirty="0"/>
              <a:t>Speaking more about limited autonomy </a:t>
            </a:r>
          </a:p>
          <a:p>
            <a:r>
              <a:rPr lang="en-US" dirty="0"/>
              <a:t>One of the things that can be more beneficial is implementing shared decision making or increasing the amount of perceived shared decision making which can be challenging during the times of COVID</a:t>
            </a:r>
          </a:p>
        </p:txBody>
      </p:sp>
      <p:sp>
        <p:nvSpPr>
          <p:cNvPr id="4" name="Slide Number Placeholder 3"/>
          <p:cNvSpPr>
            <a:spLocks noGrp="1"/>
          </p:cNvSpPr>
          <p:nvPr>
            <p:ph type="sldNum" sz="quarter" idx="5"/>
          </p:nvPr>
        </p:nvSpPr>
        <p:spPr/>
        <p:txBody>
          <a:bodyPr/>
          <a:lstStyle/>
          <a:p>
            <a:fld id="{CF41A804-D252-B84A-BFF7-6CAAFFE2A23D}" type="slidenum">
              <a:rPr lang="en-US" smtClean="0"/>
              <a:t>23</a:t>
            </a:fld>
            <a:endParaRPr lang="en-US"/>
          </a:p>
        </p:txBody>
      </p:sp>
    </p:spTree>
    <p:extLst>
      <p:ext uri="{BB962C8B-B14F-4D97-AF65-F5344CB8AC3E}">
        <p14:creationId xmlns:p14="http://schemas.microsoft.com/office/powerpoint/2010/main" val="1808856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Mozzami</a:t>
            </a:r>
            <a:r>
              <a:rPr lang="en-US" dirty="0"/>
              <a:t> and </a:t>
            </a:r>
            <a:r>
              <a:rPr lang="en-US" dirty="0" err="1"/>
              <a:t>Argulian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-Telemedicine really becomes a kind of double edge sword, it can be really great for some providers and for some specialties but for others there can be a strong sense of disconnect</a:t>
            </a:r>
          </a:p>
          <a:p>
            <a:endParaRPr lang="en-US" dirty="0"/>
          </a:p>
          <a:p>
            <a:r>
              <a:rPr lang="en-US" dirty="0"/>
              <a:t>Barriers to technology-connectivity issues, access to high quality internet (difficult if the connection freezes), patient not being familiar with technology, potential HIPPA issues and privacy</a:t>
            </a:r>
          </a:p>
          <a:p>
            <a:r>
              <a:rPr lang="en-US" dirty="0"/>
              <a:t>-also physical exam limitations, limited access to vitals, objective portion of the exam is really pretty limited </a:t>
            </a:r>
          </a:p>
          <a:p>
            <a:endParaRPr lang="en-US" dirty="0"/>
          </a:p>
          <a:p>
            <a:r>
              <a:rPr lang="en-US" dirty="0"/>
              <a:t>-Even things like access to flu shots or necessary vaccines can’t be provided which leads to a shift in care </a:t>
            </a:r>
          </a:p>
          <a:p>
            <a:endParaRPr lang="en-US" dirty="0"/>
          </a:p>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24</a:t>
            </a:fld>
            <a:endParaRPr lang="en-US"/>
          </a:p>
        </p:txBody>
      </p:sp>
    </p:spTree>
    <p:extLst>
      <p:ext uri="{BB962C8B-B14F-4D97-AF65-F5344CB8AC3E}">
        <p14:creationId xmlns:p14="http://schemas.microsoft.com/office/powerpoint/2010/main" val="139024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Sasangohar</a:t>
            </a:r>
            <a:r>
              <a:rPr lang="en-US" dirty="0"/>
              <a:t>, Sultana </a:t>
            </a:r>
          </a:p>
          <a:p>
            <a:endParaRPr lang="en-US" dirty="0"/>
          </a:p>
          <a:p>
            <a:r>
              <a:rPr lang="en-US" dirty="0"/>
              <a:t>Let’s dive a little deeper into the anxiety that surrounds potentially getting sick ourselves</a:t>
            </a:r>
          </a:p>
          <a:p>
            <a:r>
              <a:rPr lang="en-US" dirty="0"/>
              <a:t>Who takes care of you when the provider becomes the patient?</a:t>
            </a:r>
          </a:p>
          <a:p>
            <a:endParaRPr lang="en-US" dirty="0"/>
          </a:p>
          <a:p>
            <a:r>
              <a:rPr lang="en-US" dirty="0"/>
              <a:t>Being considered high-risk, when things do open will there be a stigma against providers who may have been exposed?</a:t>
            </a:r>
          </a:p>
          <a:p>
            <a:endParaRPr lang="en-US" dirty="0"/>
          </a:p>
          <a:p>
            <a:r>
              <a:rPr lang="en-US" dirty="0"/>
              <a:t>Constantly pushed and pulled between this inner dichotomy of choosing between personal and professional responsibilities</a:t>
            </a:r>
          </a:p>
          <a:p>
            <a:endParaRPr lang="en-US" dirty="0"/>
          </a:p>
          <a:p>
            <a:r>
              <a:rPr lang="en-US" dirty="0"/>
              <a:t>Keep this information in mind as we talk about a newer topic on the next slide</a:t>
            </a:r>
          </a:p>
        </p:txBody>
      </p:sp>
      <p:sp>
        <p:nvSpPr>
          <p:cNvPr id="4" name="Slide Number Placeholder 3"/>
          <p:cNvSpPr>
            <a:spLocks noGrp="1"/>
          </p:cNvSpPr>
          <p:nvPr>
            <p:ph type="sldNum" sz="quarter" idx="5"/>
          </p:nvPr>
        </p:nvSpPr>
        <p:spPr/>
        <p:txBody>
          <a:bodyPr/>
          <a:lstStyle/>
          <a:p>
            <a:fld id="{CF41A804-D252-B84A-BFF7-6CAAFFE2A23D}" type="slidenum">
              <a:rPr lang="en-US" smtClean="0"/>
              <a:t>25</a:t>
            </a:fld>
            <a:endParaRPr lang="en-US"/>
          </a:p>
        </p:txBody>
      </p:sp>
    </p:spTree>
    <p:extLst>
      <p:ext uri="{BB962C8B-B14F-4D97-AF65-F5344CB8AC3E}">
        <p14:creationId xmlns:p14="http://schemas.microsoft.com/office/powerpoint/2010/main" val="593642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Argulian</a:t>
            </a:r>
            <a:r>
              <a:rPr lang="en-US" dirty="0"/>
              <a:t>, Joshi</a:t>
            </a:r>
          </a:p>
          <a:p>
            <a:endParaRPr lang="en-US" dirty="0"/>
          </a:p>
          <a:p>
            <a:r>
              <a:rPr lang="en-US" dirty="0"/>
              <a:t>There has been some mention about what has been termed the second wave of the pandemic</a:t>
            </a:r>
          </a:p>
          <a:p>
            <a:r>
              <a:rPr lang="en-US" dirty="0"/>
              <a:t>The second wave does NOT refer to the second wave of the COVID-19 pandemic but actually the by-products of the initial wave </a:t>
            </a:r>
          </a:p>
          <a:p>
            <a:r>
              <a:rPr lang="en-US" dirty="0"/>
              <a:t>	-When I say by-products I mean it’s more of a rebound effect of sequelae</a:t>
            </a:r>
          </a:p>
          <a:p>
            <a:r>
              <a:rPr lang="en-US" dirty="0"/>
              <a:t>	-Rebound in patients verses rebounds in providers </a:t>
            </a:r>
          </a:p>
          <a:p>
            <a:r>
              <a:rPr lang="en-US" dirty="0"/>
              <a:t>	-Also people are really delaying the need for essential medical care such as flu 	shots for annual wellness exams </a:t>
            </a:r>
          </a:p>
          <a:p>
            <a:r>
              <a:rPr lang="en-US" dirty="0"/>
              <a:t>For patients they have limited access to ongoing care and may become more decompensated</a:t>
            </a:r>
          </a:p>
          <a:p>
            <a:r>
              <a:rPr lang="en-US" dirty="0"/>
              <a:t>For providers there are multiple issues contributing to their work environment but also what happens to their mental health</a:t>
            </a:r>
          </a:p>
          <a:p>
            <a:r>
              <a:rPr lang="en-US" dirty="0"/>
              <a:t>	-As I mentioned previously there are multiple issues with family dynamics and 	people being at higher risk for domestic violence</a:t>
            </a:r>
          </a:p>
          <a:p>
            <a:r>
              <a:rPr lang="en-US" dirty="0"/>
              <a:t>	-</a:t>
            </a:r>
            <a:r>
              <a:rPr lang="en-US" b="1" dirty="0"/>
              <a:t>Alert to domestic violence is palm to camera and tuck thumb then trap the 	thumb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26</a:t>
            </a:fld>
            <a:endParaRPr lang="en-US"/>
          </a:p>
        </p:txBody>
      </p:sp>
    </p:spTree>
    <p:extLst>
      <p:ext uri="{BB962C8B-B14F-4D97-AF65-F5344CB8AC3E}">
        <p14:creationId xmlns:p14="http://schemas.microsoft.com/office/powerpoint/2010/main" val="16581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1A804-D252-B84A-BFF7-6CAAFFE2A23D}" type="slidenum">
              <a:rPr lang="en-US" smtClean="0"/>
              <a:t>27</a:t>
            </a:fld>
            <a:endParaRPr lang="en-US"/>
          </a:p>
        </p:txBody>
      </p:sp>
    </p:spTree>
    <p:extLst>
      <p:ext uri="{BB962C8B-B14F-4D97-AF65-F5344CB8AC3E}">
        <p14:creationId xmlns:p14="http://schemas.microsoft.com/office/powerpoint/2010/main" val="4051393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rekindle that flame and keep it ignited?</a:t>
            </a:r>
          </a:p>
          <a:p>
            <a:r>
              <a:rPr lang="en-US" dirty="0"/>
              <a:t>We want to keep that flame burning and keep the passion in our work while preventing the burnout?</a:t>
            </a:r>
          </a:p>
        </p:txBody>
      </p:sp>
      <p:sp>
        <p:nvSpPr>
          <p:cNvPr id="4" name="Slide Number Placeholder 3"/>
          <p:cNvSpPr>
            <a:spLocks noGrp="1"/>
          </p:cNvSpPr>
          <p:nvPr>
            <p:ph type="sldNum" sz="quarter" idx="5"/>
          </p:nvPr>
        </p:nvSpPr>
        <p:spPr/>
        <p:txBody>
          <a:bodyPr/>
          <a:lstStyle/>
          <a:p>
            <a:fld id="{CF41A804-D252-B84A-BFF7-6CAAFFE2A23D}" type="slidenum">
              <a:rPr lang="en-US" smtClean="0"/>
              <a:t>28</a:t>
            </a:fld>
            <a:endParaRPr lang="en-US"/>
          </a:p>
        </p:txBody>
      </p:sp>
    </p:spTree>
    <p:extLst>
      <p:ext uri="{BB962C8B-B14F-4D97-AF65-F5344CB8AC3E}">
        <p14:creationId xmlns:p14="http://schemas.microsoft.com/office/powerpoint/2010/main" val="1037588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Sasangohar</a:t>
            </a:r>
            <a:r>
              <a:rPr lang="en-US" dirty="0"/>
              <a:t> </a:t>
            </a:r>
          </a:p>
          <a:p>
            <a:endParaRPr lang="en-US" dirty="0"/>
          </a:p>
          <a:p>
            <a:r>
              <a:rPr lang="en-US" dirty="0"/>
              <a:t>The support of medical leadership can really go a long way, whether it is accommodation with scheduling difficulties, support about everyday issues, or managing the expectations of experiences. </a:t>
            </a:r>
          </a:p>
          <a:p>
            <a:r>
              <a:rPr lang="en-US" dirty="0"/>
              <a:t>-Adequate supplies can also go a long way and education about proper precautions and PPE can help as well.</a:t>
            </a:r>
          </a:p>
          <a:p>
            <a:endParaRPr lang="en-US" dirty="0"/>
          </a:p>
          <a:p>
            <a:r>
              <a:rPr lang="en-US" dirty="0" err="1"/>
              <a:t>AtlantiCare</a:t>
            </a:r>
            <a:r>
              <a:rPr lang="en-US" dirty="0"/>
              <a:t> specifically has really great staff appreciation events whether it be rounding to show team support or preparing meals for staff.</a:t>
            </a:r>
          </a:p>
          <a:p>
            <a:r>
              <a:rPr lang="en-US" dirty="0"/>
              <a:t>Verbal praise is also really important which we can talk more about in the next slide</a:t>
            </a:r>
          </a:p>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29</a:t>
            </a:fld>
            <a:endParaRPr lang="en-US"/>
          </a:p>
        </p:txBody>
      </p:sp>
    </p:spTree>
    <p:extLst>
      <p:ext uri="{BB962C8B-B14F-4D97-AF65-F5344CB8AC3E}">
        <p14:creationId xmlns:p14="http://schemas.microsoft.com/office/powerpoint/2010/main" val="288549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1A804-D252-B84A-BFF7-6CAAFFE2A23D}" type="slidenum">
              <a:rPr lang="en-US" smtClean="0"/>
              <a:t>3</a:t>
            </a:fld>
            <a:endParaRPr lang="en-US"/>
          </a:p>
        </p:txBody>
      </p:sp>
    </p:spTree>
    <p:extLst>
      <p:ext uri="{BB962C8B-B14F-4D97-AF65-F5344CB8AC3E}">
        <p14:creationId xmlns:p14="http://schemas.microsoft.com/office/powerpoint/2010/main" val="1938365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Messages of gratitude go a very long way</a:t>
            </a:r>
          </a:p>
          <a:p>
            <a:r>
              <a:rPr lang="en-US" dirty="0"/>
              <a:t>It seems that the messages were very evident in the beginning of the pandemic as opposed to the ongoing nature now</a:t>
            </a:r>
          </a:p>
          <a:p>
            <a:r>
              <a:rPr lang="en-US" dirty="0"/>
              <a:t>While the world is almost adjusting to a new normal the providers may feel like there is less gratitude or people are getting more comfortable with the circumstances. Life seems to go on for some people and for those on the frontline they are still faced with it every day </a:t>
            </a:r>
          </a:p>
          <a:p>
            <a:endParaRPr lang="en-US" dirty="0"/>
          </a:p>
          <a:p>
            <a:r>
              <a:rPr lang="en-US" dirty="0"/>
              <a:t>Its also important to share stories and learn from each other but often times we focus on negative outcomes and how to improve. We really need to be focusing on positive outcomes and how to replicate them. This can really contribute to perspective.</a:t>
            </a:r>
          </a:p>
          <a:p>
            <a:endParaRPr lang="en-US" dirty="0"/>
          </a:p>
          <a:p>
            <a:r>
              <a:rPr lang="en-US" dirty="0"/>
              <a:t>At </a:t>
            </a:r>
            <a:r>
              <a:rPr lang="en-US" dirty="0" err="1"/>
              <a:t>AtlantiCare</a:t>
            </a:r>
            <a:r>
              <a:rPr lang="en-US" dirty="0"/>
              <a:t> various members of the community actually stood outside of the hospital with supportive signs and clapped as the providers left the hospital. It felt really good to have that symbol of gratitude and really feel the support from the community.</a:t>
            </a:r>
          </a:p>
        </p:txBody>
      </p:sp>
      <p:sp>
        <p:nvSpPr>
          <p:cNvPr id="4" name="Slide Number Placeholder 3"/>
          <p:cNvSpPr>
            <a:spLocks noGrp="1"/>
          </p:cNvSpPr>
          <p:nvPr>
            <p:ph type="sldNum" sz="quarter" idx="5"/>
          </p:nvPr>
        </p:nvSpPr>
        <p:spPr/>
        <p:txBody>
          <a:bodyPr/>
          <a:lstStyle/>
          <a:p>
            <a:fld id="{CF41A804-D252-B84A-BFF7-6CAAFFE2A23D}" type="slidenum">
              <a:rPr lang="en-US" smtClean="0"/>
              <a:t>30</a:t>
            </a:fld>
            <a:endParaRPr lang="en-US"/>
          </a:p>
        </p:txBody>
      </p:sp>
    </p:spTree>
    <p:extLst>
      <p:ext uri="{BB962C8B-B14F-4D97-AF65-F5344CB8AC3E}">
        <p14:creationId xmlns:p14="http://schemas.microsoft.com/office/powerpoint/2010/main" val="2688314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Dewey</a:t>
            </a:r>
          </a:p>
          <a:p>
            <a:endParaRPr lang="en-US" dirty="0"/>
          </a:p>
          <a:p>
            <a:r>
              <a:rPr lang="en-US" dirty="0"/>
              <a:t>This slide is really talking about what can we do as well as what can other people who work with us can do to support us </a:t>
            </a:r>
          </a:p>
          <a:p>
            <a:endParaRPr lang="en-US" dirty="0"/>
          </a:p>
          <a:p>
            <a:r>
              <a:rPr lang="en-US" dirty="0"/>
              <a:t>Involvement in shared decision making-being involved and getting feedback or even just being included in the process of decision making can help more especially in a hospital system</a:t>
            </a:r>
          </a:p>
          <a:p>
            <a:endParaRPr lang="en-US" u="sng" dirty="0"/>
          </a:p>
          <a:p>
            <a:r>
              <a:rPr lang="en-US" u="sng" dirty="0"/>
              <a:t>Employee Assistance Program or EAP offers help. There is also the suicide hotline which is available for anyone who is experiencing suicidal ideations</a:t>
            </a:r>
          </a:p>
          <a:p>
            <a:endParaRPr lang="en-US" dirty="0"/>
          </a:p>
          <a:p>
            <a:r>
              <a:rPr lang="en-US" u="sng" dirty="0"/>
              <a:t>Schwartz rounds: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Schwartz rounds</a:t>
            </a:r>
            <a:r>
              <a:rPr lang="en-US" sz="1200" kern="1200" dirty="0">
                <a:solidFill>
                  <a:schemeClr val="tx1"/>
                </a:solidFill>
                <a:effectLst/>
                <a:latin typeface="+mn-lt"/>
                <a:ea typeface="+mn-ea"/>
                <a:cs typeface="+mn-cs"/>
              </a:rPr>
              <a:t> are here at </a:t>
            </a:r>
            <a:r>
              <a:rPr lang="en-US" sz="1200" kern="1200" dirty="0" err="1">
                <a:solidFill>
                  <a:schemeClr val="tx1"/>
                </a:solidFill>
                <a:effectLst/>
                <a:latin typeface="+mn-lt"/>
                <a:ea typeface="+mn-ea"/>
                <a:cs typeface="+mn-cs"/>
              </a:rPr>
              <a:t>AtlantiCare</a:t>
            </a:r>
            <a:r>
              <a:rPr lang="en-US" sz="1200" kern="1200" dirty="0">
                <a:solidFill>
                  <a:schemeClr val="tx1"/>
                </a:solidFill>
                <a:effectLst/>
                <a:latin typeface="+mn-lt"/>
                <a:ea typeface="+mn-ea"/>
                <a:cs typeface="+mn-cs"/>
              </a:rPr>
              <a:t> and they are an evidence based tool that has been shown to improve emotional wellness in providers.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Schwartz rounds are a conference that focuses on openly and honestly discussing the social and emotional issues providers face when caring for patients and families.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focus is on the human dimension of medicine.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provider who attended stated, </a:t>
            </a:r>
            <a:r>
              <a:rPr lang="en-US" sz="1200" b="1" kern="1200" dirty="0">
                <a:solidFill>
                  <a:schemeClr val="tx1"/>
                </a:solidFill>
                <a:effectLst/>
                <a:latin typeface="+mn-lt"/>
                <a:ea typeface="+mn-ea"/>
                <a:cs typeface="+mn-cs"/>
              </a:rPr>
              <a:t>“Schwartz Rounds are a place where people who don’t usually talk about the heart of the work are willing to share their vulnerability, to question themselves.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31</a:t>
            </a:fld>
            <a:endParaRPr lang="en-US"/>
          </a:p>
        </p:txBody>
      </p:sp>
    </p:spTree>
    <p:extLst>
      <p:ext uri="{BB962C8B-B14F-4D97-AF65-F5344CB8AC3E}">
        <p14:creationId xmlns:p14="http://schemas.microsoft.com/office/powerpoint/2010/main" val="153117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Sosangohar</a:t>
            </a:r>
            <a:r>
              <a:rPr lang="en-US" dirty="0"/>
              <a:t> </a:t>
            </a:r>
          </a:p>
          <a:p>
            <a:endParaRPr lang="en-US" dirty="0"/>
          </a:p>
          <a:p>
            <a:r>
              <a:rPr lang="en-US" dirty="0"/>
              <a:t>Little things like using technology on your phone or your watch to monitor if you are getting adequate, restful sleep</a:t>
            </a:r>
          </a:p>
          <a:p>
            <a:r>
              <a:rPr lang="en-US" dirty="0"/>
              <a:t>Use mindfulness or meditation on a daily basis to stay grounded can really make a difference as well</a:t>
            </a:r>
          </a:p>
          <a:p>
            <a:endParaRPr lang="en-US" dirty="0"/>
          </a:p>
          <a:p>
            <a:r>
              <a:rPr lang="en-US" dirty="0"/>
              <a:t>Seeking support from peers to understand common experiences can be helpful especially through tele-health options during this time</a:t>
            </a:r>
          </a:p>
          <a:p>
            <a:endParaRPr lang="en-US" dirty="0"/>
          </a:p>
          <a:p>
            <a:r>
              <a:rPr lang="en-US" dirty="0"/>
              <a:t>Burnout should almost become a vital sign and all providers should be routinely screening themselves while trying to identify those in need of assistance as well</a:t>
            </a:r>
          </a:p>
          <a:p>
            <a:endParaRPr lang="en-US" dirty="0"/>
          </a:p>
          <a:p>
            <a:r>
              <a:rPr lang="en-US" b="1" dirty="0"/>
              <a:t>De-stigmatization</a:t>
            </a:r>
            <a:r>
              <a:rPr lang="en-US" dirty="0"/>
              <a:t>-helping providers understand that burnout is not a weakness and should also become reviewed daily just like a vital sign</a:t>
            </a:r>
          </a:p>
          <a:p>
            <a:r>
              <a:rPr lang="en-US" dirty="0"/>
              <a:t>Providers should really be encouraged to not under report their symptoms and shouldn’t feel afraid to speak out</a:t>
            </a:r>
          </a:p>
          <a:p>
            <a:r>
              <a:rPr lang="en-US" dirty="0"/>
              <a:t>We have to support each other and sometimes recognize potential issues with burnout from a distance </a:t>
            </a:r>
          </a:p>
          <a:p>
            <a:endParaRPr lang="en-US" dirty="0"/>
          </a:p>
          <a:p>
            <a:r>
              <a:rPr lang="en-US" dirty="0"/>
              <a:t>Let’s move on and focus on some of the things that hospitals have done to try to mitigate burnout</a:t>
            </a:r>
          </a:p>
        </p:txBody>
      </p:sp>
      <p:sp>
        <p:nvSpPr>
          <p:cNvPr id="4" name="Slide Number Placeholder 3"/>
          <p:cNvSpPr>
            <a:spLocks noGrp="1"/>
          </p:cNvSpPr>
          <p:nvPr>
            <p:ph type="sldNum" sz="quarter" idx="5"/>
          </p:nvPr>
        </p:nvSpPr>
        <p:spPr/>
        <p:txBody>
          <a:bodyPr/>
          <a:lstStyle/>
          <a:p>
            <a:fld id="{CF41A804-D252-B84A-BFF7-6CAAFFE2A23D}" type="slidenum">
              <a:rPr lang="en-US" smtClean="0"/>
              <a:t>32</a:t>
            </a:fld>
            <a:endParaRPr lang="en-US"/>
          </a:p>
        </p:txBody>
      </p:sp>
    </p:spTree>
    <p:extLst>
      <p:ext uri="{BB962C8B-B14F-4D97-AF65-F5344CB8AC3E}">
        <p14:creationId xmlns:p14="http://schemas.microsoft.com/office/powerpoint/2010/main" val="4177390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A hospital in Hereford County in the UK installed </a:t>
            </a:r>
            <a:r>
              <a:rPr lang="en-US" sz="1200" b="1" u="sng" kern="1200" dirty="0">
                <a:solidFill>
                  <a:schemeClr val="tx1"/>
                </a:solidFill>
                <a:effectLst/>
                <a:latin typeface="+mn-lt"/>
                <a:ea typeface="+mn-ea"/>
                <a:cs typeface="+mn-cs"/>
              </a:rPr>
              <a:t>“sleep pods” for a 3 month</a:t>
            </a:r>
            <a:r>
              <a:rPr lang="en-US" sz="1200" u="sng" kern="1200" dirty="0">
                <a:solidFill>
                  <a:schemeClr val="tx1"/>
                </a:solidFill>
                <a:effectLst/>
                <a:latin typeface="+mn-lt"/>
                <a:ea typeface="+mn-ea"/>
                <a:cs typeface="+mn-cs"/>
              </a:rPr>
              <a:t> trial period in their hospital.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 The pod puts you “in a zero gravity position as you sit in the pod.  You then put on noise cancelling headphones on, a screen comes in front of you which you manually pull around and it plays some gentle music that is supposed to be calming and promote a power nap.  The hospital states they hope their physicians will use it to take 20 minute power naps or rest breaks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www.theguardian.com</a:t>
            </a:r>
            <a:r>
              <a:rPr lang="en-US" sz="1200" kern="1200" dirty="0">
                <a:solidFill>
                  <a:schemeClr val="tx1"/>
                </a:solidFill>
                <a:effectLst/>
                <a:latin typeface="+mn-lt"/>
                <a:ea typeface="+mn-ea"/>
                <a:cs typeface="+mn-cs"/>
              </a:rPr>
              <a:t>/society/2020/</a:t>
            </a:r>
            <a:r>
              <a:rPr lang="en-US" sz="1200" kern="1200" dirty="0" err="1">
                <a:solidFill>
                  <a:schemeClr val="tx1"/>
                </a:solidFill>
                <a:effectLst/>
                <a:latin typeface="+mn-lt"/>
                <a:ea typeface="+mn-ea"/>
                <a:cs typeface="+mn-cs"/>
              </a:rPr>
              <a:t>feb</a:t>
            </a:r>
            <a:r>
              <a:rPr lang="en-US" sz="1200" kern="1200" dirty="0">
                <a:solidFill>
                  <a:schemeClr val="tx1"/>
                </a:solidFill>
                <a:effectLst/>
                <a:latin typeface="+mn-lt"/>
                <a:ea typeface="+mn-ea"/>
                <a:cs typeface="+mn-cs"/>
              </a:rPr>
              <a:t>/03/nhs-hospitals-bring-in-sleep-pods-to-help-tired-staff-take-a-break-picture</a:t>
            </a:r>
          </a:p>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33</a:t>
            </a:fld>
            <a:endParaRPr lang="en-US"/>
          </a:p>
        </p:txBody>
      </p:sp>
    </p:spTree>
    <p:extLst>
      <p:ext uri="{BB962C8B-B14F-4D97-AF65-F5344CB8AC3E}">
        <p14:creationId xmlns:p14="http://schemas.microsoft.com/office/powerpoint/2010/main" val="1224766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OASIS room for staff to refocus and re-energize at Christiana Hospital-quiet space to regroup, refresh, and reflect</a:t>
            </a:r>
          </a:p>
          <a:p>
            <a:r>
              <a:rPr lang="en-US" dirty="0"/>
              <a:t>Opportunity to Achieve Staff Inspiration and Strength</a:t>
            </a:r>
          </a:p>
          <a:p>
            <a:endParaRPr lang="en-US" dirty="0"/>
          </a:p>
          <a:p>
            <a:r>
              <a:rPr lang="en-US" dirty="0"/>
              <a:t>https://</a:t>
            </a:r>
            <a:r>
              <a:rPr lang="en-US" dirty="0" err="1"/>
              <a:t>news.christianacare.org</a:t>
            </a:r>
            <a:r>
              <a:rPr lang="en-US" dirty="0"/>
              <a:t>/2017/05/oasis-room-provides-space-for-hospital-staff-to-refocus-and-reenergize/</a:t>
            </a:r>
          </a:p>
          <a:p>
            <a:endParaRPr lang="en-US" dirty="0"/>
          </a:p>
          <a:p>
            <a:r>
              <a:rPr lang="en-US" dirty="0" err="1"/>
              <a:t>AtlantiCare</a:t>
            </a:r>
            <a:r>
              <a:rPr lang="en-US" dirty="0"/>
              <a:t> room with massage chair, treadmills, and workout space </a:t>
            </a:r>
          </a:p>
        </p:txBody>
      </p:sp>
      <p:sp>
        <p:nvSpPr>
          <p:cNvPr id="4" name="Slide Number Placeholder 3"/>
          <p:cNvSpPr>
            <a:spLocks noGrp="1"/>
          </p:cNvSpPr>
          <p:nvPr>
            <p:ph type="sldNum" sz="quarter" idx="5"/>
          </p:nvPr>
        </p:nvSpPr>
        <p:spPr/>
        <p:txBody>
          <a:bodyPr/>
          <a:lstStyle/>
          <a:p>
            <a:fld id="{CF41A804-D252-B84A-BFF7-6CAAFFE2A23D}" type="slidenum">
              <a:rPr lang="en-US" smtClean="0"/>
              <a:t>34</a:t>
            </a:fld>
            <a:endParaRPr lang="en-US"/>
          </a:p>
        </p:txBody>
      </p:sp>
    </p:spTree>
    <p:extLst>
      <p:ext uri="{BB962C8B-B14F-4D97-AF65-F5344CB8AC3E}">
        <p14:creationId xmlns:p14="http://schemas.microsoft.com/office/powerpoint/2010/main" val="2414001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Recharge room at Mt Sinai </a:t>
            </a:r>
          </a:p>
          <a:p>
            <a:r>
              <a:rPr lang="en-US" dirty="0"/>
              <a:t>https://</a:t>
            </a:r>
            <a:r>
              <a:rPr lang="en-US" dirty="0" err="1"/>
              <a:t>www.mountsinai.org</a:t>
            </a:r>
            <a:r>
              <a:rPr lang="en-US" dirty="0"/>
              <a:t>/about/newsroom/road-resilience/recharge-room</a:t>
            </a:r>
          </a:p>
          <a:p>
            <a:endParaRPr lang="en-US" dirty="0"/>
          </a:p>
          <a:p>
            <a:r>
              <a:rPr lang="en-US" dirty="0"/>
              <a:t>David </a:t>
            </a:r>
            <a:r>
              <a:rPr lang="en-US" dirty="0" err="1"/>
              <a:t>Putrino</a:t>
            </a:r>
            <a:r>
              <a:rPr lang="en-US" dirty="0"/>
              <a:t> PhD converted his lab into a recharge room for front-line healthcare workers. Focused on connection between natural environments and stress reduction they create multi-sensory experiences that can reduce stress in 15 minutes.</a:t>
            </a:r>
          </a:p>
          <a:p>
            <a:endParaRPr lang="en-US" dirty="0"/>
          </a:p>
          <a:p>
            <a:pPr fontAlgn="base"/>
            <a:r>
              <a:rPr lang="en-US" sz="1200" b="0" i="0" u="none" strike="noStrike" kern="1200" dirty="0">
                <a:solidFill>
                  <a:schemeClr val="tx1"/>
                </a:solidFill>
                <a:effectLst/>
                <a:latin typeface="+mn-lt"/>
                <a:ea typeface="+mn-ea"/>
                <a:cs typeface="+mn-cs"/>
              </a:rPr>
              <a:t>The recharge rooms were conceived by </a:t>
            </a:r>
            <a:r>
              <a:rPr lang="en-US" sz="1200" b="0" i="0" u="none" strike="noStrike" kern="1200" dirty="0">
                <a:solidFill>
                  <a:schemeClr val="tx1"/>
                </a:solidFill>
                <a:effectLst/>
                <a:latin typeface="+mn-lt"/>
                <a:ea typeface="+mn-ea"/>
                <a:cs typeface="+mn-cs"/>
                <a:hlinkClick r:id="rId3"/>
              </a:rPr>
              <a:t>Studio Elsewhere</a:t>
            </a:r>
            <a:r>
              <a:rPr lang="en-US" sz="1200" b="0" i="0" u="none" strike="noStrike" kern="1200" dirty="0">
                <a:solidFill>
                  <a:schemeClr val="tx1"/>
                </a:solidFill>
                <a:effectLst/>
                <a:latin typeface="+mn-lt"/>
                <a:ea typeface="+mn-ea"/>
                <a:cs typeface="+mn-cs"/>
              </a:rPr>
              <a:t> and the </a:t>
            </a:r>
            <a:r>
              <a:rPr lang="en-US" sz="1200" b="0" i="0" u="none" strike="noStrike" kern="1200" dirty="0">
                <a:solidFill>
                  <a:schemeClr val="tx1"/>
                </a:solidFill>
                <a:effectLst/>
                <a:latin typeface="+mn-lt"/>
                <a:ea typeface="+mn-ea"/>
                <a:cs typeface="+mn-cs"/>
                <a:hlinkClick r:id="rId4"/>
              </a:rPr>
              <a:t>Abilities Research Center</a:t>
            </a:r>
            <a:r>
              <a:rPr lang="en-US" sz="1200" b="0" i="0" u="none" strike="noStrike" kern="1200" dirty="0">
                <a:solidFill>
                  <a:schemeClr val="tx1"/>
                </a:solidFill>
                <a:effectLst/>
                <a:latin typeface="+mn-lt"/>
                <a:ea typeface="+mn-ea"/>
                <a:cs typeface="+mn-cs"/>
              </a:rPr>
              <a:t>, part of the </a:t>
            </a:r>
            <a:r>
              <a:rPr lang="en-US" sz="1200" b="0" i="0" u="none" strike="noStrike" kern="1200" dirty="0">
                <a:solidFill>
                  <a:schemeClr val="tx1"/>
                </a:solidFill>
                <a:effectLst/>
                <a:latin typeface="+mn-lt"/>
                <a:ea typeface="+mn-ea"/>
                <a:cs typeface="+mn-cs"/>
                <a:hlinkClick r:id="rId5"/>
              </a:rPr>
              <a:t>Department of Rehabilitation and Human Performance</a:t>
            </a:r>
            <a:r>
              <a:rPr lang="en-US" sz="1200" b="0" i="0" u="none" strike="noStrike" kern="1200" dirty="0">
                <a:solidFill>
                  <a:schemeClr val="tx1"/>
                </a:solidFill>
                <a:effectLst/>
                <a:latin typeface="+mn-lt"/>
                <a:ea typeface="+mn-ea"/>
                <a:cs typeface="+mn-cs"/>
              </a:rPr>
              <a:t> at the Icahn School of Medicine at Mount Sinai, in support from </a:t>
            </a:r>
            <a:r>
              <a:rPr lang="en-US" sz="1200" b="0" i="0" u="none" strike="noStrike" kern="1200" dirty="0">
                <a:solidFill>
                  <a:schemeClr val="tx1"/>
                </a:solidFill>
                <a:effectLst/>
                <a:latin typeface="+mn-lt"/>
                <a:ea typeface="+mn-ea"/>
                <a:cs typeface="+mn-cs"/>
                <a:hlinkClick r:id="rId6"/>
              </a:rPr>
              <a:t>The Office of Well-Being and Resilience</a:t>
            </a:r>
            <a:r>
              <a:rPr lang="en-US" sz="1200" b="0" i="0" u="none" strike="noStrike" kern="1200" dirty="0">
                <a:solidFill>
                  <a:schemeClr val="tx1"/>
                </a:solidFill>
                <a:effectLst/>
                <a:latin typeface="+mn-lt"/>
                <a:ea typeface="+mn-ea"/>
                <a:cs typeface="+mn-cs"/>
              </a:rPr>
              <a:t> at Mount Sinai.</a:t>
            </a:r>
          </a:p>
          <a:p>
            <a:pPr fontAlgn="base"/>
            <a:r>
              <a:rPr lang="en-US" sz="1200" b="0" i="0" u="none" strike="noStrike" kern="1200" dirty="0">
                <a:solidFill>
                  <a:schemeClr val="tx1"/>
                </a:solidFill>
                <a:effectLst/>
                <a:latin typeface="+mn-lt"/>
                <a:ea typeface="+mn-ea"/>
                <a:cs typeface="+mn-cs"/>
              </a:rPr>
              <a:t>The immersive audio content in the recharge rooms was created by </a:t>
            </a:r>
            <a:r>
              <a:rPr lang="en-US" sz="1200" b="0" i="0" u="none" strike="noStrike" kern="1200" dirty="0">
                <a:solidFill>
                  <a:schemeClr val="tx1"/>
                </a:solidFill>
                <a:effectLst/>
                <a:latin typeface="+mn-lt"/>
                <a:ea typeface="+mn-ea"/>
                <a:cs typeface="+mn-cs"/>
                <a:hlinkClick r:id="rId7"/>
              </a:rPr>
              <a:t>EMBC studio</a:t>
            </a:r>
            <a:r>
              <a:rPr lang="en-US" sz="1200" b="0" i="0" u="none" strike="noStrike" kern="1200" dirty="0">
                <a:solidFill>
                  <a:schemeClr val="tx1"/>
                </a:solidFill>
                <a:effectLst/>
                <a:latin typeface="+mn-lt"/>
                <a:ea typeface="+mn-ea"/>
                <a:cs typeface="+mn-cs"/>
              </a:rPr>
              <a:t> composer Jacob Marshall and violinist Tim Fain</a:t>
            </a:r>
          </a:p>
          <a:p>
            <a:pPr fontAlgn="base"/>
            <a:endParaRPr lang="en-US" dirty="0"/>
          </a:p>
          <a:p>
            <a:r>
              <a:rPr lang="en-US" sz="1200" b="0" i="0" u="none" strike="noStrike" kern="1200" dirty="0">
                <a:solidFill>
                  <a:schemeClr val="tx1"/>
                </a:solidFill>
                <a:effectLst/>
                <a:latin typeface="+mn-lt"/>
                <a:ea typeface="+mn-ea"/>
                <a:cs typeface="+mn-cs"/>
              </a:rPr>
              <a:t>Focuses on how natural environments can relieve stress and how even short exposures to natural environments can create stress relieving effects. </a:t>
            </a:r>
          </a:p>
          <a:p>
            <a:r>
              <a:rPr lang="en-US" sz="1200" b="0" i="0" u="none" strike="noStrike" kern="1200" dirty="0">
                <a:solidFill>
                  <a:schemeClr val="tx1"/>
                </a:solidFill>
                <a:effectLst/>
                <a:latin typeface="+mn-lt"/>
                <a:ea typeface="+mn-ea"/>
                <a:cs typeface="+mn-cs"/>
              </a:rPr>
              <a:t>Artificial plants and sit in an experience surrounded by these plants to make you feel like you’re in a forest, also images if campfires, and waterfalls. Stimulated visually and then also auditory stimulation including composers to create music experiences using specific tempos, timbre of music, and intervals of music that reduce stress. It also utilizes the sense of smell and aromatherapy to replicate these environments.  Then project HD images of different nature scenes. Bring in all sorts of experiences that have been shown over years of research to reduce blood pressure, decrease heart rate, reduce stress hormones in the observer.</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F41A804-D252-B84A-BFF7-6CAAFFE2A23D}" type="slidenum">
              <a:rPr lang="en-US" smtClean="0"/>
              <a:t>35</a:t>
            </a:fld>
            <a:endParaRPr lang="en-US"/>
          </a:p>
        </p:txBody>
      </p:sp>
    </p:spTree>
    <p:extLst>
      <p:ext uri="{BB962C8B-B14F-4D97-AF65-F5344CB8AC3E}">
        <p14:creationId xmlns:p14="http://schemas.microsoft.com/office/powerpoint/2010/main" val="466132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Wellness is different for everyone but there should be attention paid to encouraging wellness and setting aside adequate time to reset each week</a:t>
            </a:r>
          </a:p>
          <a:p>
            <a:r>
              <a:rPr lang="en-US" dirty="0"/>
              <a:t>Often vacation can accumulate but it is often necessary to take sick or personal days throughout the year, try to eliminate some barriers to taking vacation such as coverage </a:t>
            </a:r>
          </a:p>
          <a:p>
            <a:endParaRPr lang="en-US" dirty="0"/>
          </a:p>
          <a:p>
            <a:endParaRPr lang="en-US" dirty="0"/>
          </a:p>
          <a:p>
            <a:r>
              <a:rPr lang="en-US" dirty="0"/>
              <a:t>Time is really the most important variable and unfortunately time is a huge limiting factor with all of the providers during this time. Taking some time even when it feels like there isn’t time, even if it is just 5 minutes a day when you wake up or go to bed or even use the bathroom can really make a huge difference in preventing burnout.</a:t>
            </a:r>
          </a:p>
          <a:p>
            <a:endParaRPr lang="en-US" dirty="0"/>
          </a:p>
          <a:p>
            <a:r>
              <a:rPr lang="en-US" dirty="0"/>
              <a:t>Make time even when there isn’t time, this is arguably the most important time you can take each day to prevent losing time in the future</a:t>
            </a:r>
          </a:p>
          <a:p>
            <a:endParaRPr lang="en-US" dirty="0"/>
          </a:p>
          <a:p>
            <a:r>
              <a:rPr lang="en-US" dirty="0"/>
              <a:t>In 2016 US Surgeon General Vivek Murthy said “If healthcare providers aren’t well, it’s hard for them to heal the people for whom they are caring”</a:t>
            </a:r>
          </a:p>
        </p:txBody>
      </p:sp>
      <p:sp>
        <p:nvSpPr>
          <p:cNvPr id="4" name="Slide Number Placeholder 3"/>
          <p:cNvSpPr>
            <a:spLocks noGrp="1"/>
          </p:cNvSpPr>
          <p:nvPr>
            <p:ph type="sldNum" sz="quarter" idx="5"/>
          </p:nvPr>
        </p:nvSpPr>
        <p:spPr/>
        <p:txBody>
          <a:bodyPr/>
          <a:lstStyle/>
          <a:p>
            <a:fld id="{CF41A804-D252-B84A-BFF7-6CAAFFE2A23D}" type="slidenum">
              <a:rPr lang="en-US" smtClean="0"/>
              <a:t>36</a:t>
            </a:fld>
            <a:endParaRPr lang="en-US"/>
          </a:p>
        </p:txBody>
      </p:sp>
    </p:spTree>
    <p:extLst>
      <p:ext uri="{BB962C8B-B14F-4D97-AF65-F5344CB8AC3E}">
        <p14:creationId xmlns:p14="http://schemas.microsoft.com/office/powerpoint/2010/main" val="3672981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leave you with another quote.</a:t>
            </a:r>
          </a:p>
        </p:txBody>
      </p:sp>
      <p:sp>
        <p:nvSpPr>
          <p:cNvPr id="4" name="Slide Number Placeholder 3"/>
          <p:cNvSpPr>
            <a:spLocks noGrp="1"/>
          </p:cNvSpPr>
          <p:nvPr>
            <p:ph type="sldNum" sz="quarter" idx="5"/>
          </p:nvPr>
        </p:nvSpPr>
        <p:spPr/>
        <p:txBody>
          <a:bodyPr/>
          <a:lstStyle/>
          <a:p>
            <a:fld id="{CF41A804-D252-B84A-BFF7-6CAAFFE2A23D}" type="slidenum">
              <a:rPr lang="en-US" smtClean="0"/>
              <a:t>37</a:t>
            </a:fld>
            <a:endParaRPr lang="en-US"/>
          </a:p>
        </p:txBody>
      </p:sp>
    </p:spTree>
    <p:extLst>
      <p:ext uri="{BB962C8B-B14F-4D97-AF65-F5344CB8AC3E}">
        <p14:creationId xmlns:p14="http://schemas.microsoft.com/office/powerpoint/2010/main" val="4111499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sources cited under their respective slides as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www.theguardian.com</a:t>
            </a:r>
            <a:r>
              <a:rPr lang="en-US" sz="1200" kern="1200" dirty="0">
                <a:solidFill>
                  <a:schemeClr val="tx1"/>
                </a:solidFill>
                <a:effectLst/>
                <a:latin typeface="+mn-lt"/>
                <a:ea typeface="+mn-ea"/>
                <a:cs typeface="+mn-cs"/>
              </a:rPr>
              <a:t>/society/2020/</a:t>
            </a:r>
            <a:r>
              <a:rPr lang="en-US" sz="1200" kern="1200" dirty="0" err="1">
                <a:solidFill>
                  <a:schemeClr val="tx1"/>
                </a:solidFill>
                <a:effectLst/>
                <a:latin typeface="+mn-lt"/>
                <a:ea typeface="+mn-ea"/>
                <a:cs typeface="+mn-cs"/>
              </a:rPr>
              <a:t>feb</a:t>
            </a:r>
            <a:r>
              <a:rPr lang="en-US" sz="1200" kern="1200" dirty="0">
                <a:solidFill>
                  <a:schemeClr val="tx1"/>
                </a:solidFill>
                <a:effectLst/>
                <a:latin typeface="+mn-lt"/>
                <a:ea typeface="+mn-ea"/>
                <a:cs typeface="+mn-cs"/>
              </a:rPr>
              <a:t>/03/nhs-hospitals-bring-in-sleep-pods-to-help-tired-staff-take-a-break-picture</a:t>
            </a:r>
          </a:p>
          <a:p>
            <a:endParaRPr lang="en-US" dirty="0"/>
          </a:p>
          <a:p>
            <a:r>
              <a:rPr lang="en-US" dirty="0"/>
              <a:t>https://</a:t>
            </a:r>
            <a:r>
              <a:rPr lang="en-US" dirty="0" err="1"/>
              <a:t>news.christianacare.org</a:t>
            </a:r>
            <a:r>
              <a:rPr lang="en-US" dirty="0"/>
              <a:t>/2017/05/oasis-room-provides-space-for-hospital-staff-to-refocus-and-reenergize/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www.mountsinai.org</a:t>
            </a:r>
            <a:r>
              <a:rPr lang="en-US"/>
              <a:t>/about/newsroom/road-resilience/recharge-room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38</a:t>
            </a:fld>
            <a:endParaRPr lang="en-US"/>
          </a:p>
        </p:txBody>
      </p:sp>
    </p:spTree>
    <p:extLst>
      <p:ext uri="{BB962C8B-B14F-4D97-AF65-F5344CB8AC3E}">
        <p14:creationId xmlns:p14="http://schemas.microsoft.com/office/powerpoint/2010/main" val="1850819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burnout?</a:t>
            </a:r>
          </a:p>
          <a:p>
            <a:r>
              <a:rPr lang="en-US" dirty="0"/>
              <a:t>If I were giving this lecture live I would ask everyone to pause for a second and think about what burnout looks like but for the sake of the recording let’s continue</a:t>
            </a:r>
          </a:p>
        </p:txBody>
      </p:sp>
      <p:sp>
        <p:nvSpPr>
          <p:cNvPr id="4" name="Slide Number Placeholder 3"/>
          <p:cNvSpPr>
            <a:spLocks noGrp="1"/>
          </p:cNvSpPr>
          <p:nvPr>
            <p:ph type="sldNum" sz="quarter" idx="5"/>
          </p:nvPr>
        </p:nvSpPr>
        <p:spPr/>
        <p:txBody>
          <a:bodyPr/>
          <a:lstStyle/>
          <a:p>
            <a:fld id="{CF41A804-D252-B84A-BFF7-6CAAFFE2A23D}" type="slidenum">
              <a:rPr lang="en-US" smtClean="0"/>
              <a:t>4</a:t>
            </a:fld>
            <a:endParaRPr lang="en-US"/>
          </a:p>
        </p:txBody>
      </p:sp>
    </p:spTree>
    <p:extLst>
      <p:ext uri="{BB962C8B-B14F-4D97-AF65-F5344CB8AC3E}">
        <p14:creationId xmlns:p14="http://schemas.microsoft.com/office/powerpoint/2010/main" val="353602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might be a common image that comes to mind when I say the term burnout </a:t>
            </a:r>
          </a:p>
          <a:p>
            <a:endParaRPr lang="en-US" dirty="0"/>
          </a:p>
          <a:p>
            <a:r>
              <a:rPr lang="en-US" dirty="0"/>
              <a:t>Let’s break down the three key components of burnout in the next few slides </a:t>
            </a:r>
          </a:p>
        </p:txBody>
      </p:sp>
      <p:sp>
        <p:nvSpPr>
          <p:cNvPr id="4" name="Slide Number Placeholder 3"/>
          <p:cNvSpPr>
            <a:spLocks noGrp="1"/>
          </p:cNvSpPr>
          <p:nvPr>
            <p:ph type="sldNum" sz="quarter" idx="5"/>
          </p:nvPr>
        </p:nvSpPr>
        <p:spPr/>
        <p:txBody>
          <a:bodyPr/>
          <a:lstStyle/>
          <a:p>
            <a:fld id="{CF41A804-D252-B84A-BFF7-6CAAFFE2A23D}" type="slidenum">
              <a:rPr lang="en-US" smtClean="0"/>
              <a:t>5</a:t>
            </a:fld>
            <a:endParaRPr lang="en-US"/>
          </a:p>
        </p:txBody>
      </p:sp>
    </p:spTree>
    <p:extLst>
      <p:ext uri="{BB962C8B-B14F-4D97-AF65-F5344CB8AC3E}">
        <p14:creationId xmlns:p14="http://schemas.microsoft.com/office/powerpoint/2010/main" val="862358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Sultana</a:t>
            </a:r>
          </a:p>
          <a:p>
            <a:endParaRPr lang="en-US" dirty="0"/>
          </a:p>
          <a:p>
            <a:r>
              <a:rPr lang="en-US" b="1" dirty="0"/>
              <a:t>Emotional exhaustion</a:t>
            </a:r>
            <a:r>
              <a:rPr lang="en-US" dirty="0"/>
              <a:t>-feeling frustrated, constantly trying to solve problems but efforts might be futile, maybe having communication issues with staff</a:t>
            </a:r>
          </a:p>
          <a:p>
            <a:r>
              <a:rPr lang="en-US" dirty="0" err="1"/>
              <a:t>Ex:This</a:t>
            </a:r>
            <a:r>
              <a:rPr lang="en-US" dirty="0"/>
              <a:t> might be the provider who comes home and collapses on the couch, maybe they aren’t really able to interact with their family or enjoy their life</a:t>
            </a:r>
          </a:p>
          <a:p>
            <a:endParaRPr lang="en-US" dirty="0"/>
          </a:p>
          <a:p>
            <a:r>
              <a:rPr lang="en-US" b="1" dirty="0"/>
              <a:t>Depersonalization</a:t>
            </a:r>
            <a:r>
              <a:rPr lang="en-US" dirty="0"/>
              <a:t>-not treating others in a humanistic way, cynically treating others meaning showing contempt for accepted standards, maybe trying to exploit others, or even just be pessimistic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 This might be the provider who is having trouble treating their patients as a person, someone might be having an inner monologue of “this is just another patient with a chronic condition like diabetes or substance use, the provider may feel like why even bother counseling if the patient isn’t trying to get better</a:t>
            </a:r>
          </a:p>
          <a:p>
            <a:endParaRPr lang="en-US" dirty="0"/>
          </a:p>
          <a:p>
            <a:r>
              <a:rPr lang="en-US" dirty="0"/>
              <a:t>These providers really have trouble approaching their patients in a holistic way, they have these automatic negative thoughts and might not approach it from the angle of why is this patient non-compliant </a:t>
            </a:r>
          </a:p>
          <a:p>
            <a:br>
              <a:rPr lang="en-US" dirty="0"/>
            </a:br>
            <a:r>
              <a:rPr lang="en-US" b="1" dirty="0"/>
              <a:t>Diminished competency</a:t>
            </a:r>
            <a:r>
              <a:rPr lang="en-US" dirty="0"/>
              <a:t>-trouble doing things successfully or efficiently </a:t>
            </a:r>
          </a:p>
          <a:p>
            <a:r>
              <a:rPr lang="en-US" dirty="0"/>
              <a:t>Ex: Providers may feel like they are not good enough or just can’t do the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-might also ask ”does what I do have any value” and “Do I lack the skills to do this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-If something goes wrong at work, it affects all aspects of their life and they are not able to see their other strengths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-It is important to watch out for providers who display an increase in these types of biased comments about patients and the ineffectiveness of treating them as It is a clear symptom of burnout</a:t>
            </a:r>
          </a:p>
          <a:p>
            <a:endParaRPr lang="en-US" dirty="0"/>
          </a:p>
          <a:p>
            <a:r>
              <a:rPr lang="en-US" dirty="0"/>
              <a:t> </a:t>
            </a:r>
          </a:p>
          <a:p>
            <a:r>
              <a:rPr lang="en-US" dirty="0"/>
              <a:t>Moving on I want to focus on what has been shown to be the strongest predictor of burnout </a:t>
            </a:r>
          </a:p>
        </p:txBody>
      </p:sp>
      <p:sp>
        <p:nvSpPr>
          <p:cNvPr id="4" name="Slide Number Placeholder 3"/>
          <p:cNvSpPr>
            <a:spLocks noGrp="1"/>
          </p:cNvSpPr>
          <p:nvPr>
            <p:ph type="sldNum" sz="quarter" idx="5"/>
          </p:nvPr>
        </p:nvSpPr>
        <p:spPr/>
        <p:txBody>
          <a:bodyPr/>
          <a:lstStyle/>
          <a:p>
            <a:fld id="{CF41A804-D252-B84A-BFF7-6CAAFFE2A23D}" type="slidenum">
              <a:rPr lang="en-US" smtClean="0"/>
              <a:t>6</a:t>
            </a:fld>
            <a:endParaRPr lang="en-US"/>
          </a:p>
        </p:txBody>
      </p:sp>
    </p:spTree>
    <p:extLst>
      <p:ext uri="{BB962C8B-B14F-4D97-AF65-F5344CB8AC3E}">
        <p14:creationId xmlns:p14="http://schemas.microsoft.com/office/powerpoint/2010/main" val="1369213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Salyers </a:t>
            </a:r>
          </a:p>
          <a:p>
            <a:endParaRPr lang="en-US" dirty="0"/>
          </a:p>
          <a:p>
            <a:r>
              <a:rPr lang="en-US" dirty="0"/>
              <a:t>As we mentioned before some providers may either think or feel like they are having trouble with their home life and can’t really reset</a:t>
            </a:r>
          </a:p>
          <a:p>
            <a:r>
              <a:rPr lang="en-US" u="sng" dirty="0"/>
              <a:t>-they might simply mention they are exhausted all the time</a:t>
            </a:r>
          </a:p>
          <a:p>
            <a:r>
              <a:rPr lang="en-US" dirty="0"/>
              <a:t>If providers cannot reset at home it’s really hard to reset before returning back to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might show up is not being able to connect with their patients, maybe a tragic event happens and the provider really isn’t able to show empathy or how they are feeling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consider mindset of providers: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 have to see 20 patients.  How am I going to get this all done today?” or I can look at the day as “I have the opportunity to improve the lives of 20 patients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7</a:t>
            </a:fld>
            <a:endParaRPr lang="en-US"/>
          </a:p>
        </p:txBody>
      </p:sp>
    </p:spTree>
    <p:extLst>
      <p:ext uri="{BB962C8B-B14F-4D97-AF65-F5344CB8AC3E}">
        <p14:creationId xmlns:p14="http://schemas.microsoft.com/office/powerpoint/2010/main" val="269203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Williams </a:t>
            </a:r>
          </a:p>
          <a:p>
            <a:endParaRPr lang="en-US" dirty="0"/>
          </a:p>
          <a:p>
            <a:r>
              <a:rPr lang="en-US" dirty="0"/>
              <a:t>In moving forward with burnout I want to examine two models, the cyclical model and the resources model of burnout</a:t>
            </a:r>
          </a:p>
          <a:p>
            <a:r>
              <a:rPr lang="en-US" dirty="0"/>
              <a:t>Physicians experiencing burnout leads to dissatisfied patients (and reduced quality of patient care). </a:t>
            </a:r>
          </a:p>
          <a:p>
            <a:r>
              <a:rPr lang="en-US" dirty="0"/>
              <a:t>In turn the patient feels frustrated and is less motivated to participate in treatment leading to their poor adherence. </a:t>
            </a:r>
          </a:p>
          <a:p>
            <a:r>
              <a:rPr lang="en-US" dirty="0"/>
              <a:t>The poor adherence then leads to worse health outcomes which ultimately ends up contributing further to physician burn out.</a:t>
            </a:r>
          </a:p>
          <a:p>
            <a:r>
              <a:rPr lang="en-US" dirty="0"/>
              <a:t>The cycle continues to perpetuate </a:t>
            </a:r>
          </a:p>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8</a:t>
            </a:fld>
            <a:endParaRPr lang="en-US"/>
          </a:p>
        </p:txBody>
      </p:sp>
    </p:spTree>
    <p:extLst>
      <p:ext uri="{BB962C8B-B14F-4D97-AF65-F5344CB8AC3E}">
        <p14:creationId xmlns:p14="http://schemas.microsoft.com/office/powerpoint/2010/main" val="39805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Boyd, </a:t>
            </a:r>
            <a:r>
              <a:rPr lang="en-US" dirty="0" err="1"/>
              <a:t>Hakanen</a:t>
            </a:r>
            <a:r>
              <a:rPr lang="en-US" dirty="0"/>
              <a:t>, </a:t>
            </a:r>
            <a:r>
              <a:rPr lang="en-US" dirty="0" err="1"/>
              <a:t>Hobfoll</a:t>
            </a:r>
            <a:r>
              <a:rPr lang="en-US" dirty="0"/>
              <a:t>, Van den </a:t>
            </a:r>
            <a:r>
              <a:rPr lang="en-US" dirty="0" err="1"/>
              <a:t>Broeck</a:t>
            </a:r>
            <a:endParaRPr lang="en-US" dirty="0"/>
          </a:p>
          <a:p>
            <a:endParaRPr lang="en-US" dirty="0"/>
          </a:p>
          <a:p>
            <a:r>
              <a:rPr lang="en-US" dirty="0"/>
              <a:t>Contrast the cyclical model with the resources model of burnout</a:t>
            </a:r>
          </a:p>
          <a:p>
            <a:r>
              <a:rPr lang="en-US" dirty="0"/>
              <a:t>The resources model basically describes how balancing job demands and personal priorities requires effort over time </a:t>
            </a:r>
          </a:p>
          <a:p>
            <a:r>
              <a:rPr lang="en-US" dirty="0"/>
              <a:t>This effort or job demands takes a toll on providers resulting in emotional exhaustion, withdrawal of energy from work and ultimately depersonalization</a:t>
            </a:r>
          </a:p>
          <a:p>
            <a:endParaRPr lang="en-US" dirty="0"/>
          </a:p>
        </p:txBody>
      </p:sp>
      <p:sp>
        <p:nvSpPr>
          <p:cNvPr id="4" name="Slide Number Placeholder 3"/>
          <p:cNvSpPr>
            <a:spLocks noGrp="1"/>
          </p:cNvSpPr>
          <p:nvPr>
            <p:ph type="sldNum" sz="quarter" idx="5"/>
          </p:nvPr>
        </p:nvSpPr>
        <p:spPr/>
        <p:txBody>
          <a:bodyPr/>
          <a:lstStyle/>
          <a:p>
            <a:fld id="{CF41A804-D252-B84A-BFF7-6CAAFFE2A23D}" type="slidenum">
              <a:rPr lang="en-US" smtClean="0"/>
              <a:t>9</a:t>
            </a:fld>
            <a:endParaRPr lang="en-US"/>
          </a:p>
        </p:txBody>
      </p:sp>
    </p:spTree>
    <p:extLst>
      <p:ext uri="{BB962C8B-B14F-4D97-AF65-F5344CB8AC3E}">
        <p14:creationId xmlns:p14="http://schemas.microsoft.com/office/powerpoint/2010/main" val="358799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rgbClr val="2D6D9A"/>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F631C4DD-C591-5D47-BE42-8755E32A500C}" type="slidenum">
              <a:rPr lang="en-US" smtClean="0"/>
              <a:t>‹#›</a:t>
            </a:fld>
            <a:endParaRPr lang="en-US"/>
          </a:p>
        </p:txBody>
      </p:sp>
      <p:pic>
        <p:nvPicPr>
          <p:cNvPr id="30" name="Picture 29" descr="New Jersey Hospital Association logo." title="NJHA New Jersey Hospital Association To Health!">
            <a:extLst>
              <a:ext uri="{FF2B5EF4-FFF2-40B4-BE49-F238E27FC236}">
                <a16:creationId xmlns:a16="http://schemas.microsoft.com/office/drawing/2014/main" id="{59B5B1DC-79C1-EB4A-BEE6-A882D995CC9D}"/>
              </a:ext>
            </a:extLst>
          </p:cNvPr>
          <p:cNvPicPr>
            <a:picLocks noChangeAspect="1"/>
          </p:cNvPicPr>
          <p:nvPr userDrawn="1"/>
        </p:nvPicPr>
        <p:blipFill>
          <a:blip r:embed="rId2"/>
          <a:stretch>
            <a:fillRect/>
          </a:stretch>
        </p:blipFill>
        <p:spPr>
          <a:xfrm>
            <a:off x="448733" y="5910645"/>
            <a:ext cx="1179383" cy="651176"/>
          </a:xfrm>
          <a:prstGeom prst="rect">
            <a:avLst/>
          </a:prstGeom>
        </p:spPr>
      </p:pic>
      <p:pic>
        <p:nvPicPr>
          <p:cNvPr id="5" name="Picture 4">
            <a:extLst>
              <a:ext uri="{FF2B5EF4-FFF2-40B4-BE49-F238E27FC236}">
                <a16:creationId xmlns:a16="http://schemas.microsoft.com/office/drawing/2014/main" id="{B71ECF54-D635-9943-B234-7FB463F4F738}"/>
              </a:ext>
            </a:extLst>
          </p:cNvPr>
          <p:cNvPicPr>
            <a:picLocks noChangeAspect="1"/>
          </p:cNvPicPr>
          <p:nvPr userDrawn="1"/>
        </p:nvPicPr>
        <p:blipFill>
          <a:blip r:embed="rId3"/>
          <a:stretch>
            <a:fillRect/>
          </a:stretch>
        </p:blipFill>
        <p:spPr>
          <a:xfrm>
            <a:off x="1781140" y="6120345"/>
            <a:ext cx="5359400" cy="596900"/>
          </a:xfrm>
          <a:prstGeom prst="rect">
            <a:avLst/>
          </a:prstGeom>
        </p:spPr>
      </p:pic>
    </p:spTree>
    <p:extLst>
      <p:ext uri="{BB962C8B-B14F-4D97-AF65-F5344CB8AC3E}">
        <p14:creationId xmlns:p14="http://schemas.microsoft.com/office/powerpoint/2010/main" val="45488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470400"/>
            <a:ext cx="8596668" cy="1168400"/>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F631C4DD-C591-5D47-BE42-8755E32A500C}" type="slidenum">
              <a:rPr lang="en-US" smtClean="0"/>
              <a:t>‹#›</a:t>
            </a:fld>
            <a:endParaRPr lang="en-US"/>
          </a:p>
        </p:txBody>
      </p:sp>
    </p:spTree>
    <p:extLst>
      <p:ext uri="{BB962C8B-B14F-4D97-AF65-F5344CB8AC3E}">
        <p14:creationId xmlns:p14="http://schemas.microsoft.com/office/powerpoint/2010/main" val="3664909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3" name="Text Placeholder 2"/>
          <p:cNvSpPr>
            <a:spLocks noGrp="1"/>
          </p:cNvSpPr>
          <p:nvPr>
            <p:ph type="body" idx="1"/>
          </p:nvPr>
        </p:nvSpPr>
        <p:spPr>
          <a:xfrm>
            <a:off x="677335" y="4470400"/>
            <a:ext cx="8596668" cy="1029094"/>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F631C4DD-C591-5D47-BE42-8755E32A500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2D6D9A"/>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2D6D9A"/>
                </a:solidFill>
                <a:effectLst/>
                <a:latin typeface="Arial"/>
              </a:rPr>
              <a:t>”</a:t>
            </a:r>
          </a:p>
        </p:txBody>
      </p:sp>
    </p:spTree>
    <p:extLst>
      <p:ext uri="{BB962C8B-B14F-4D97-AF65-F5344CB8AC3E}">
        <p14:creationId xmlns:p14="http://schemas.microsoft.com/office/powerpoint/2010/main" val="2707067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1124052"/>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F631C4DD-C591-5D47-BE42-8755E32A500C}" type="slidenum">
              <a:rPr lang="en-US" smtClean="0"/>
              <a:t>‹#›</a:t>
            </a:fld>
            <a:endParaRPr lang="en-US"/>
          </a:p>
        </p:txBody>
      </p:sp>
    </p:spTree>
    <p:extLst>
      <p:ext uri="{BB962C8B-B14F-4D97-AF65-F5344CB8AC3E}">
        <p14:creationId xmlns:p14="http://schemas.microsoft.com/office/powerpoint/2010/main" val="2209152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3" name="Text Placeholder 2"/>
          <p:cNvSpPr>
            <a:spLocks noGrp="1"/>
          </p:cNvSpPr>
          <p:nvPr>
            <p:ph type="body" idx="1"/>
          </p:nvPr>
        </p:nvSpPr>
        <p:spPr>
          <a:xfrm>
            <a:off x="677335" y="4527448"/>
            <a:ext cx="8596668" cy="1073252"/>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F631C4DD-C591-5D47-BE42-8755E32A500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2D6D9A"/>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2D6D9A"/>
                </a:solidFill>
                <a:effectLst/>
                <a:latin typeface="Arial"/>
              </a:rPr>
              <a:t>”</a:t>
            </a:r>
          </a:p>
        </p:txBody>
      </p:sp>
    </p:spTree>
    <p:extLst>
      <p:ext uri="{BB962C8B-B14F-4D97-AF65-F5344CB8AC3E}">
        <p14:creationId xmlns:p14="http://schemas.microsoft.com/office/powerpoint/2010/main" val="534692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rgbClr val="2D6D9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3" name="Text Placeholder 2"/>
          <p:cNvSpPr>
            <a:spLocks noGrp="1"/>
          </p:cNvSpPr>
          <p:nvPr>
            <p:ph type="body" idx="1"/>
          </p:nvPr>
        </p:nvSpPr>
        <p:spPr>
          <a:xfrm>
            <a:off x="677335" y="4527448"/>
            <a:ext cx="8596668" cy="1035152"/>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F631C4DD-C591-5D47-BE42-8755E32A500C}" type="slidenum">
              <a:rPr lang="en-US" smtClean="0"/>
              <a:t>‹#›</a:t>
            </a:fld>
            <a:endParaRPr lang="en-US"/>
          </a:p>
        </p:txBody>
      </p:sp>
    </p:spTree>
    <p:extLst>
      <p:ext uri="{BB962C8B-B14F-4D97-AF65-F5344CB8AC3E}">
        <p14:creationId xmlns:p14="http://schemas.microsoft.com/office/powerpoint/2010/main" val="3094857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433B-1181-2248-83F6-B2E6D1DB16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EC9B7C-11AB-DB47-B43D-25BF09B663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11466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AC3-0351-EC43-9FA0-0CABF4926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6FECB3-ECDE-AC41-8997-EF9B225E0F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497BF390-7FE8-B349-B1E0-23FFEA1E3BD2}"/>
              </a:ext>
            </a:extLst>
          </p:cNvPr>
          <p:cNvSpPr>
            <a:spLocks noGrp="1"/>
          </p:cNvSpPr>
          <p:nvPr>
            <p:ph type="ftr" sz="quarter" idx="3"/>
          </p:nvPr>
        </p:nvSpPr>
        <p:spPr>
          <a:xfrm>
            <a:off x="1917536" y="6236233"/>
            <a:ext cx="5336896" cy="365125"/>
          </a:xfrm>
          <a:prstGeom prst="rect">
            <a:avLst/>
          </a:prstGeom>
        </p:spPr>
        <p:txBody>
          <a:bodyPr vert="horz" lIns="91440" tIns="45720" rIns="91440" bIns="45720" rtlCol="0" anchor="ctr"/>
          <a:lstStyle>
            <a:lvl1pPr algn="l">
              <a:defRPr sz="1400">
                <a:solidFill>
                  <a:schemeClr val="tx1"/>
                </a:solidFill>
              </a:defRPr>
            </a:lvl1pPr>
          </a:lstStyle>
          <a:p>
            <a:r>
              <a:rPr lang="en-US" dirty="0"/>
              <a:t>Source: NEW JERSEY HOSPITAL ASSOCIATION</a:t>
            </a:r>
            <a:br>
              <a:rPr lang="en-US" dirty="0"/>
            </a:br>
            <a:r>
              <a:rPr lang="en-US" dirty="0"/>
              <a:t>Copyright: 2020 New Jersey Hospital Association</a:t>
            </a:r>
          </a:p>
          <a:p>
            <a:endParaRPr lang="en-US" dirty="0"/>
          </a:p>
        </p:txBody>
      </p:sp>
    </p:spTree>
    <p:extLst>
      <p:ext uri="{BB962C8B-B14F-4D97-AF65-F5344CB8AC3E}">
        <p14:creationId xmlns:p14="http://schemas.microsoft.com/office/powerpoint/2010/main" val="2959293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1DB8-2677-5740-B242-638CA782A6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4D7064-D571-7B42-8D46-B05D99325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6A2C74E5-52AB-B944-9068-123609E79537}"/>
              </a:ext>
            </a:extLst>
          </p:cNvPr>
          <p:cNvSpPr>
            <a:spLocks noGrp="1"/>
          </p:cNvSpPr>
          <p:nvPr>
            <p:ph type="ftr" sz="quarter" idx="3"/>
          </p:nvPr>
        </p:nvSpPr>
        <p:spPr>
          <a:xfrm>
            <a:off x="1917536" y="6236233"/>
            <a:ext cx="5336896" cy="365125"/>
          </a:xfrm>
          <a:prstGeom prst="rect">
            <a:avLst/>
          </a:prstGeom>
        </p:spPr>
        <p:txBody>
          <a:bodyPr vert="horz" lIns="91440" tIns="45720" rIns="91440" bIns="45720" rtlCol="0" anchor="ctr"/>
          <a:lstStyle>
            <a:lvl1pPr algn="l">
              <a:defRPr sz="1400">
                <a:solidFill>
                  <a:schemeClr val="tx1"/>
                </a:solidFill>
              </a:defRPr>
            </a:lvl1pPr>
          </a:lstStyle>
          <a:p>
            <a:r>
              <a:rPr lang="en-US" dirty="0"/>
              <a:t>Source: NEW JERSEY HOSPITAL ASSOCIATION</a:t>
            </a:r>
            <a:br>
              <a:rPr lang="en-US" dirty="0"/>
            </a:br>
            <a:r>
              <a:rPr lang="en-US" dirty="0"/>
              <a:t>Copyright: 2020 New Jersey Hospital Association</a:t>
            </a:r>
          </a:p>
          <a:p>
            <a:endParaRPr lang="en-US" dirty="0"/>
          </a:p>
        </p:txBody>
      </p:sp>
    </p:spTree>
    <p:extLst>
      <p:ext uri="{BB962C8B-B14F-4D97-AF65-F5344CB8AC3E}">
        <p14:creationId xmlns:p14="http://schemas.microsoft.com/office/powerpoint/2010/main" val="2398861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C3EB-8631-B947-9D11-B74BF2DAD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2FBF8A-1152-7C45-9155-939CE5179453}"/>
              </a:ext>
            </a:extLst>
          </p:cNvPr>
          <p:cNvSpPr>
            <a:spLocks noGrp="1"/>
          </p:cNvSpPr>
          <p:nvPr>
            <p:ph sz="half" idx="1"/>
          </p:nvPr>
        </p:nvSpPr>
        <p:spPr>
          <a:xfrm>
            <a:off x="838200" y="1825625"/>
            <a:ext cx="5181600" cy="3630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2F74A7-1842-5B4C-AF39-7FE1FB9C2A1A}"/>
              </a:ext>
            </a:extLst>
          </p:cNvPr>
          <p:cNvSpPr>
            <a:spLocks noGrp="1"/>
          </p:cNvSpPr>
          <p:nvPr>
            <p:ph sz="half" idx="2"/>
          </p:nvPr>
        </p:nvSpPr>
        <p:spPr>
          <a:xfrm>
            <a:off x="6172200" y="1825625"/>
            <a:ext cx="5181600" cy="3630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8A49F71-7103-A341-A7CC-21D0528509C3}"/>
              </a:ext>
            </a:extLst>
          </p:cNvPr>
          <p:cNvSpPr>
            <a:spLocks noGrp="1"/>
          </p:cNvSpPr>
          <p:nvPr>
            <p:ph type="ftr" sz="quarter" idx="3"/>
          </p:nvPr>
        </p:nvSpPr>
        <p:spPr>
          <a:xfrm>
            <a:off x="1917536" y="6236233"/>
            <a:ext cx="5336896" cy="365125"/>
          </a:xfrm>
          <a:prstGeom prst="rect">
            <a:avLst/>
          </a:prstGeom>
        </p:spPr>
        <p:txBody>
          <a:bodyPr vert="horz" lIns="91440" tIns="45720" rIns="91440" bIns="45720" rtlCol="0" anchor="ctr"/>
          <a:lstStyle>
            <a:lvl1pPr algn="l">
              <a:defRPr sz="1400">
                <a:solidFill>
                  <a:schemeClr val="tx1"/>
                </a:solidFill>
              </a:defRPr>
            </a:lvl1pPr>
          </a:lstStyle>
          <a:p>
            <a:r>
              <a:rPr lang="en-US" dirty="0"/>
              <a:t>Source: NEW JERSEY HOSPITAL ASSOCIATION</a:t>
            </a:r>
            <a:br>
              <a:rPr lang="en-US" dirty="0"/>
            </a:br>
            <a:r>
              <a:rPr lang="en-US" dirty="0"/>
              <a:t>Copyright: 2020 New Jersey Hospital Association</a:t>
            </a:r>
          </a:p>
          <a:p>
            <a:endParaRPr lang="en-US" dirty="0"/>
          </a:p>
        </p:txBody>
      </p:sp>
    </p:spTree>
    <p:extLst>
      <p:ext uri="{BB962C8B-B14F-4D97-AF65-F5344CB8AC3E}">
        <p14:creationId xmlns:p14="http://schemas.microsoft.com/office/powerpoint/2010/main" val="1748535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0738-6EA5-BA4E-8186-A2EBE2D17D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E1E2F8-2C43-E846-B28A-1F6AAB5310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ED8E29-5F78-B440-8F24-957072708FD2}"/>
              </a:ext>
            </a:extLst>
          </p:cNvPr>
          <p:cNvSpPr>
            <a:spLocks noGrp="1"/>
          </p:cNvSpPr>
          <p:nvPr>
            <p:ph sz="half" idx="2"/>
          </p:nvPr>
        </p:nvSpPr>
        <p:spPr>
          <a:xfrm>
            <a:off x="839788" y="2505075"/>
            <a:ext cx="5157787" cy="31462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6320D-19FD-5B41-80F0-190F2DCD2C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086CC2-671A-C14B-A932-D8859BD70737}"/>
              </a:ext>
            </a:extLst>
          </p:cNvPr>
          <p:cNvSpPr>
            <a:spLocks noGrp="1"/>
          </p:cNvSpPr>
          <p:nvPr>
            <p:ph sz="quarter" idx="4"/>
          </p:nvPr>
        </p:nvSpPr>
        <p:spPr>
          <a:xfrm>
            <a:off x="6172200" y="2505075"/>
            <a:ext cx="5183188" cy="31462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A2300716-AD24-3341-B807-F255DADC7D06}"/>
              </a:ext>
            </a:extLst>
          </p:cNvPr>
          <p:cNvSpPr>
            <a:spLocks noGrp="1"/>
          </p:cNvSpPr>
          <p:nvPr>
            <p:ph type="ftr" sz="quarter" idx="10"/>
          </p:nvPr>
        </p:nvSpPr>
        <p:spPr>
          <a:xfrm>
            <a:off x="1917536" y="6236233"/>
            <a:ext cx="5336896" cy="365125"/>
          </a:xfrm>
          <a:prstGeom prst="rect">
            <a:avLst/>
          </a:prstGeom>
        </p:spPr>
        <p:txBody>
          <a:bodyPr vert="horz" lIns="91440" tIns="45720" rIns="91440" bIns="45720" rtlCol="0" anchor="ctr"/>
          <a:lstStyle>
            <a:lvl1pPr algn="l">
              <a:defRPr sz="1400">
                <a:solidFill>
                  <a:schemeClr val="tx1"/>
                </a:solidFill>
              </a:defRPr>
            </a:lvl1pPr>
          </a:lstStyle>
          <a:p>
            <a:r>
              <a:rPr lang="en-US" dirty="0"/>
              <a:t>Source: NEW JERSEY HOSPITAL ASSOCIATION</a:t>
            </a:r>
            <a:br>
              <a:rPr lang="en-US" dirty="0"/>
            </a:br>
            <a:r>
              <a:rPr lang="en-US" dirty="0"/>
              <a:t>Copyright: 2020 New Jersey Hospital Association</a:t>
            </a:r>
          </a:p>
          <a:p>
            <a:endParaRPr lang="en-US" dirty="0"/>
          </a:p>
        </p:txBody>
      </p:sp>
    </p:spTree>
    <p:extLst>
      <p:ext uri="{BB962C8B-B14F-4D97-AF65-F5344CB8AC3E}">
        <p14:creationId xmlns:p14="http://schemas.microsoft.com/office/powerpoint/2010/main" val="314423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77334" y="2160589"/>
            <a:ext cx="8596668" cy="3402011"/>
          </a:xfrm>
        </p:spPr>
        <p:txBody>
          <a:bodyPr/>
          <a:lstStyle>
            <a:lvl3pPr>
              <a:buClr>
                <a:srgbClr val="2D6D9A"/>
              </a:buClr>
              <a:defRPr>
                <a:solidFill>
                  <a:schemeClr val="tx1"/>
                </a:solidFill>
              </a:defRPr>
            </a:lvl3p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F631C4DD-C591-5D47-BE42-8755E32A500C}" type="slidenum">
              <a:rPr lang="en-US" smtClean="0"/>
              <a:t>‹#›</a:t>
            </a:fld>
            <a:endParaRPr lang="en-US"/>
          </a:p>
        </p:txBody>
      </p:sp>
      <p:pic>
        <p:nvPicPr>
          <p:cNvPr id="8" name="Picture 7" descr="New Jersey Hospital Association logo." title="NJHA New Jersey Hospital Association To Health!">
            <a:extLst>
              <a:ext uri="{FF2B5EF4-FFF2-40B4-BE49-F238E27FC236}">
                <a16:creationId xmlns:a16="http://schemas.microsoft.com/office/drawing/2014/main" id="{7F08C1E4-535B-C44F-A8EA-5CF92A279B54}"/>
              </a:ext>
            </a:extLst>
          </p:cNvPr>
          <p:cNvPicPr>
            <a:picLocks noChangeAspect="1"/>
          </p:cNvPicPr>
          <p:nvPr userDrawn="1"/>
        </p:nvPicPr>
        <p:blipFill>
          <a:blip r:embed="rId2"/>
          <a:stretch>
            <a:fillRect/>
          </a:stretch>
        </p:blipFill>
        <p:spPr>
          <a:xfrm>
            <a:off x="448733" y="5910645"/>
            <a:ext cx="1179383" cy="651176"/>
          </a:xfrm>
          <a:prstGeom prst="rect">
            <a:avLst/>
          </a:prstGeom>
        </p:spPr>
      </p:pic>
    </p:spTree>
    <p:extLst>
      <p:ext uri="{BB962C8B-B14F-4D97-AF65-F5344CB8AC3E}">
        <p14:creationId xmlns:p14="http://schemas.microsoft.com/office/powerpoint/2010/main" val="87636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299C-C3C2-3F45-A292-77CAD98AE7B9}"/>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0A3B91CA-C506-C647-BCD6-BDBF1C0895C6}"/>
              </a:ext>
            </a:extLst>
          </p:cNvPr>
          <p:cNvSpPr>
            <a:spLocks noGrp="1"/>
          </p:cNvSpPr>
          <p:nvPr>
            <p:ph type="ftr" sz="quarter" idx="3"/>
          </p:nvPr>
        </p:nvSpPr>
        <p:spPr>
          <a:xfrm>
            <a:off x="1917536" y="6236233"/>
            <a:ext cx="5336896" cy="365125"/>
          </a:xfrm>
          <a:prstGeom prst="rect">
            <a:avLst/>
          </a:prstGeom>
        </p:spPr>
        <p:txBody>
          <a:bodyPr vert="horz" lIns="91440" tIns="45720" rIns="91440" bIns="45720" rtlCol="0" anchor="ctr"/>
          <a:lstStyle>
            <a:lvl1pPr algn="l">
              <a:defRPr sz="1400">
                <a:solidFill>
                  <a:schemeClr val="tx1"/>
                </a:solidFill>
              </a:defRPr>
            </a:lvl1pPr>
          </a:lstStyle>
          <a:p>
            <a:r>
              <a:rPr lang="en-US" dirty="0"/>
              <a:t>Source: NEW JERSEY HOSPITAL ASSOCIATION</a:t>
            </a:r>
            <a:br>
              <a:rPr lang="en-US" dirty="0"/>
            </a:br>
            <a:r>
              <a:rPr lang="en-US" dirty="0"/>
              <a:t>Copyright: 2020 New Jersey Hospital Association</a:t>
            </a:r>
          </a:p>
          <a:p>
            <a:endParaRPr lang="en-US" dirty="0"/>
          </a:p>
        </p:txBody>
      </p:sp>
    </p:spTree>
    <p:extLst>
      <p:ext uri="{BB962C8B-B14F-4D97-AF65-F5344CB8AC3E}">
        <p14:creationId xmlns:p14="http://schemas.microsoft.com/office/powerpoint/2010/main" val="2238825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2D3F3867-5FDE-2243-BD54-2321A0F35E15}"/>
              </a:ext>
            </a:extLst>
          </p:cNvPr>
          <p:cNvSpPr>
            <a:spLocks noGrp="1"/>
          </p:cNvSpPr>
          <p:nvPr>
            <p:ph type="ftr" sz="quarter" idx="3"/>
          </p:nvPr>
        </p:nvSpPr>
        <p:spPr>
          <a:xfrm>
            <a:off x="1917536" y="6236233"/>
            <a:ext cx="5336896" cy="365125"/>
          </a:xfrm>
          <a:prstGeom prst="rect">
            <a:avLst/>
          </a:prstGeom>
        </p:spPr>
        <p:txBody>
          <a:bodyPr vert="horz" lIns="91440" tIns="45720" rIns="91440" bIns="45720" rtlCol="0" anchor="ctr"/>
          <a:lstStyle>
            <a:lvl1pPr algn="l">
              <a:defRPr sz="1400">
                <a:solidFill>
                  <a:schemeClr val="tx1"/>
                </a:solidFill>
              </a:defRPr>
            </a:lvl1pPr>
          </a:lstStyle>
          <a:p>
            <a:r>
              <a:rPr lang="en-US" dirty="0"/>
              <a:t>Source: NEW JERSEY HOSPITAL ASSOCIATION</a:t>
            </a:r>
            <a:br>
              <a:rPr lang="en-US" dirty="0"/>
            </a:br>
            <a:r>
              <a:rPr lang="en-US" dirty="0"/>
              <a:t>Copyright: 2020 New Jersey Hospital Association</a:t>
            </a:r>
          </a:p>
          <a:p>
            <a:endParaRPr lang="en-US" dirty="0"/>
          </a:p>
        </p:txBody>
      </p:sp>
    </p:spTree>
    <p:extLst>
      <p:ext uri="{BB962C8B-B14F-4D97-AF65-F5344CB8AC3E}">
        <p14:creationId xmlns:p14="http://schemas.microsoft.com/office/powerpoint/2010/main" val="1837452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957AA-8199-5548-B76C-29D8217B4B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9CA39A-C1E6-494E-A4DF-A42CDDBB14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2E61CE-075B-E04A-856F-1381F736E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67875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8D5F-E203-6B44-AD51-1BF0C7BADD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CE5B6D-E8FC-F541-91B0-AF1A9A623D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026FD9-FF2A-E948-9A10-E67250D7B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73079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82BE-92F3-1440-B0F2-26203D6568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8E0319-D702-7547-BEFA-95230C1653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4351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FA33EE-8C90-1344-9A23-14B72E47B0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E5C8DD-55E5-FE4D-A767-493D56B35922}"/>
              </a:ext>
            </a:extLst>
          </p:cNvPr>
          <p:cNvSpPr>
            <a:spLocks noGrp="1"/>
          </p:cNvSpPr>
          <p:nvPr>
            <p:ph type="body" orient="vert" idx="1"/>
          </p:nvPr>
        </p:nvSpPr>
        <p:spPr>
          <a:xfrm>
            <a:off x="838200" y="365125"/>
            <a:ext cx="7734300" cy="52960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015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F631C4DD-C591-5D47-BE42-8755E32A500C}" type="slidenum">
              <a:rPr lang="en-US" smtClean="0"/>
              <a:t>‹#›</a:t>
            </a:fld>
            <a:endParaRPr lang="en-US"/>
          </a:p>
        </p:txBody>
      </p:sp>
    </p:spTree>
    <p:extLst>
      <p:ext uri="{BB962C8B-B14F-4D97-AF65-F5344CB8AC3E}">
        <p14:creationId xmlns:p14="http://schemas.microsoft.com/office/powerpoint/2010/main" val="3313618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376611"/>
          </a:xfrm>
        </p:spPr>
        <p:txBody>
          <a:bodyPr/>
          <a:lstStyle>
            <a:lvl3pPr>
              <a:buClr>
                <a:srgbClr val="2D6D9A"/>
              </a:buClr>
              <a:defRPr>
                <a:solidFill>
                  <a:schemeClr val="tx1"/>
                </a:solidFill>
              </a:defRPr>
            </a:lvl3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5089970" y="2160590"/>
            <a:ext cx="4184034" cy="3376610"/>
          </a:xfrm>
        </p:spPr>
        <p:txBody>
          <a:bodyPr/>
          <a:lstStyle/>
          <a:p>
            <a:pPr lvl="0"/>
            <a:r>
              <a:rPr lang="en-US" dirty="0"/>
              <a:t>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p>
            <a:fld id="{F631C4DD-C591-5D47-BE42-8755E32A500C}" type="slidenum">
              <a:rPr lang="en-US" smtClean="0"/>
              <a:t>‹#›</a:t>
            </a:fld>
            <a:endParaRPr lang="en-US"/>
          </a:p>
        </p:txBody>
      </p:sp>
    </p:spTree>
    <p:extLst>
      <p:ext uri="{BB962C8B-B14F-4D97-AF65-F5344CB8AC3E}">
        <p14:creationId xmlns:p14="http://schemas.microsoft.com/office/powerpoint/2010/main" val="741971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2914255"/>
          </a:xfrm>
        </p:spPr>
        <p:txBody>
          <a:bodyPr>
            <a:normAutofit/>
          </a:bodyPr>
          <a:lstStyle>
            <a:lvl3pPr>
              <a:buClr>
                <a:srgbClr val="2D6D9A"/>
              </a:buClr>
              <a:defRPr>
                <a:solidFill>
                  <a:schemeClr val="tx1"/>
                </a:solidFill>
              </a:defRPr>
            </a:lvl3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2914255"/>
          </a:xfrm>
        </p:spPr>
        <p:txBody>
          <a:bodyPr>
            <a:normAutofit/>
          </a:bodyPr>
          <a:lstStyle>
            <a:lvl3pPr>
              <a:buClr>
                <a:srgbClr val="2D6D9A"/>
              </a:buClr>
              <a:defRPr>
                <a:solidFill>
                  <a:schemeClr val="tx1"/>
                </a:solidFill>
              </a:defRPr>
            </a:lvl3pPr>
          </a:lstStyle>
          <a:p>
            <a:pPr lvl="0"/>
            <a:r>
              <a:rPr lang="en-US" dirty="0"/>
              <a:t>Edit Master text styles</a:t>
            </a:r>
          </a:p>
          <a:p>
            <a:pPr lvl="1"/>
            <a:r>
              <a:rPr lang="en-US" dirty="0"/>
              <a:t>Second level</a:t>
            </a:r>
          </a:p>
          <a:p>
            <a:pPr lvl="2"/>
            <a:r>
              <a:rPr lang="en-US" dirty="0"/>
              <a:t>Third level</a:t>
            </a:r>
          </a:p>
          <a:p>
            <a:pPr lvl="3"/>
            <a:endParaRPr lang="en-US" dirty="0"/>
          </a:p>
        </p:txBody>
      </p:sp>
      <p:sp>
        <p:nvSpPr>
          <p:cNvPr id="9" name="Slide Number Placeholder 8"/>
          <p:cNvSpPr>
            <a:spLocks noGrp="1"/>
          </p:cNvSpPr>
          <p:nvPr>
            <p:ph type="sldNum" sz="quarter" idx="12"/>
          </p:nvPr>
        </p:nvSpPr>
        <p:spPr/>
        <p:txBody>
          <a:bodyPr/>
          <a:lstStyle/>
          <a:p>
            <a:fld id="{F631C4DD-C591-5D47-BE42-8755E32A500C}" type="slidenum">
              <a:rPr lang="en-US" smtClean="0"/>
              <a:t>‹#›</a:t>
            </a:fld>
            <a:endParaRPr lang="en-US"/>
          </a:p>
        </p:txBody>
      </p:sp>
    </p:spTree>
    <p:extLst>
      <p:ext uri="{BB962C8B-B14F-4D97-AF65-F5344CB8AC3E}">
        <p14:creationId xmlns:p14="http://schemas.microsoft.com/office/powerpoint/2010/main" val="192123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F631C4DD-C591-5D47-BE42-8755E32A500C}" type="slidenum">
              <a:rPr lang="en-US" smtClean="0"/>
              <a:t>‹#›</a:t>
            </a:fld>
            <a:endParaRPr lang="en-US"/>
          </a:p>
        </p:txBody>
      </p:sp>
    </p:spTree>
    <p:extLst>
      <p:ext uri="{BB962C8B-B14F-4D97-AF65-F5344CB8AC3E}">
        <p14:creationId xmlns:p14="http://schemas.microsoft.com/office/powerpoint/2010/main" val="410325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31C4DD-C591-5D47-BE42-8755E32A500C}" type="slidenum">
              <a:rPr lang="en-US" smtClean="0"/>
              <a:t>‹#›</a:t>
            </a:fld>
            <a:endParaRPr lang="en-US"/>
          </a:p>
        </p:txBody>
      </p:sp>
      <p:sp>
        <p:nvSpPr>
          <p:cNvPr id="5" name="Footer Placeholder 4">
            <a:extLst>
              <a:ext uri="{FF2B5EF4-FFF2-40B4-BE49-F238E27FC236}">
                <a16:creationId xmlns:a16="http://schemas.microsoft.com/office/drawing/2014/main" id="{E8506E0F-B969-534D-86FE-01F12A368BEB}"/>
              </a:ext>
            </a:extLst>
          </p:cNvPr>
          <p:cNvSpPr>
            <a:spLocks noGrp="1"/>
          </p:cNvSpPr>
          <p:nvPr>
            <p:ph type="ftr" sz="quarter" idx="3"/>
          </p:nvPr>
        </p:nvSpPr>
        <p:spPr>
          <a:xfrm>
            <a:off x="1917536" y="6236233"/>
            <a:ext cx="5336896" cy="365125"/>
          </a:xfrm>
          <a:prstGeom prst="rect">
            <a:avLst/>
          </a:prstGeom>
        </p:spPr>
        <p:txBody>
          <a:bodyPr vert="horz" lIns="91440" tIns="45720" rIns="91440" bIns="45720" rtlCol="0" anchor="ctr"/>
          <a:lstStyle>
            <a:lvl1pPr algn="l">
              <a:defRPr sz="1400">
                <a:solidFill>
                  <a:schemeClr val="tx1"/>
                </a:solidFill>
              </a:defRPr>
            </a:lvl1pPr>
          </a:lstStyle>
          <a:p>
            <a:r>
              <a:rPr lang="en-US" dirty="0"/>
              <a:t>Source: NEW JERSEY HOSPITAL ASSOCIATION</a:t>
            </a:r>
            <a:br>
              <a:rPr lang="en-US" dirty="0"/>
            </a:br>
            <a:r>
              <a:rPr lang="en-US" dirty="0"/>
              <a:t>Copyright: 2020 New Jersey Hospital Association</a:t>
            </a:r>
          </a:p>
          <a:p>
            <a:endParaRPr lang="en-US" dirty="0"/>
          </a:p>
        </p:txBody>
      </p:sp>
    </p:spTree>
    <p:extLst>
      <p:ext uri="{BB962C8B-B14F-4D97-AF65-F5344CB8AC3E}">
        <p14:creationId xmlns:p14="http://schemas.microsoft.com/office/powerpoint/2010/main" val="3729385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4760461" y="514925"/>
            <a:ext cx="4513541" cy="4846594"/>
          </a:xfrm>
        </p:spPr>
        <p:txBody>
          <a:bodyPr>
            <a:normAutofit/>
          </a:bodyPr>
          <a:lstStyle>
            <a:lvl3pPr>
              <a:buClr>
                <a:srgbClr val="2D6D9A"/>
              </a:buClr>
              <a:defRPr>
                <a:solidFill>
                  <a:schemeClr val="tx1"/>
                </a:solidFill>
              </a:defRPr>
            </a:lvl3pPr>
          </a:lstStyle>
          <a:p>
            <a:pPr lvl="0"/>
            <a:r>
              <a:rPr lang="en-US" dirty="0"/>
              <a:t>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F631C4DD-C591-5D47-BE42-8755E32A500C}" type="slidenum">
              <a:rPr lang="en-US" smtClean="0"/>
              <a:t>‹#›</a:t>
            </a:fld>
            <a:endParaRPr lang="en-US"/>
          </a:p>
        </p:txBody>
      </p:sp>
    </p:spTree>
    <p:extLst>
      <p:ext uri="{BB962C8B-B14F-4D97-AF65-F5344CB8AC3E}">
        <p14:creationId xmlns:p14="http://schemas.microsoft.com/office/powerpoint/2010/main" val="380909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711700"/>
            <a:ext cx="859666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278438"/>
            <a:ext cx="8596667" cy="34528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F631C4DD-C591-5D47-BE42-8755E32A500C}" type="slidenum">
              <a:rPr lang="en-US" smtClean="0"/>
              <a:t>‹#›</a:t>
            </a:fld>
            <a:endParaRPr lang="en-US"/>
          </a:p>
        </p:txBody>
      </p:sp>
    </p:spTree>
    <p:extLst>
      <p:ext uri="{BB962C8B-B14F-4D97-AF65-F5344CB8AC3E}">
        <p14:creationId xmlns:p14="http://schemas.microsoft.com/office/powerpoint/2010/main" val="159680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gi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2877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sp>
        <p:nvSpPr>
          <p:cNvPr id="6" name="Slide Number Placeholder 5"/>
          <p:cNvSpPr>
            <a:spLocks noGrp="1"/>
          </p:cNvSpPr>
          <p:nvPr>
            <p:ph type="sldNum" sz="quarter" idx="4"/>
          </p:nvPr>
        </p:nvSpPr>
        <p:spPr>
          <a:xfrm>
            <a:off x="8590663" y="6236233"/>
            <a:ext cx="683339" cy="365125"/>
          </a:xfrm>
          <a:prstGeom prst="rect">
            <a:avLst/>
          </a:prstGeom>
        </p:spPr>
        <p:txBody>
          <a:bodyPr vert="horz" lIns="91440" tIns="45720" rIns="91440" bIns="45720" rtlCol="0" anchor="ctr"/>
          <a:lstStyle>
            <a:lvl1pPr algn="r">
              <a:defRPr sz="900">
                <a:solidFill>
                  <a:schemeClr val="accent1"/>
                </a:solidFill>
              </a:defRPr>
            </a:lvl1pPr>
          </a:lstStyle>
          <a:p>
            <a:fld id="{F631C4DD-C591-5D47-BE42-8755E32A500C}" type="slidenum">
              <a:rPr lang="en-US" smtClean="0"/>
              <a:t>‹#›</a:t>
            </a:fld>
            <a:endParaRPr lang="en-US"/>
          </a:p>
        </p:txBody>
      </p:sp>
      <p:pic>
        <p:nvPicPr>
          <p:cNvPr id="18" name="Picture 17" descr="New Jersey Hospital Association logo." title="NJHA New Jersey Hospital Association To Health!">
            <a:extLst>
              <a:ext uri="{FF2B5EF4-FFF2-40B4-BE49-F238E27FC236}">
                <a16:creationId xmlns:a16="http://schemas.microsoft.com/office/drawing/2014/main" id="{FEE846BC-2823-4141-B851-CBBAF4A34D16}"/>
              </a:ext>
            </a:extLst>
          </p:cNvPr>
          <p:cNvPicPr>
            <a:picLocks noChangeAspect="1"/>
          </p:cNvPicPr>
          <p:nvPr userDrawn="1"/>
        </p:nvPicPr>
        <p:blipFill>
          <a:blip r:embed="rId16"/>
          <a:stretch>
            <a:fillRect/>
          </a:stretch>
        </p:blipFill>
        <p:spPr>
          <a:xfrm>
            <a:off x="448733" y="5910645"/>
            <a:ext cx="1179383" cy="651176"/>
          </a:xfrm>
          <a:prstGeom prst="rect">
            <a:avLst/>
          </a:prstGeom>
        </p:spPr>
      </p:pic>
      <p:sp>
        <p:nvSpPr>
          <p:cNvPr id="8" name="TextBox 7" title="Source: NEW JERSEY HOSPITAL ASSOCIATION Copyright: 2020 New Jersey Hospital Association">
            <a:extLst>
              <a:ext uri="{FF2B5EF4-FFF2-40B4-BE49-F238E27FC236}">
                <a16:creationId xmlns:a16="http://schemas.microsoft.com/office/drawing/2014/main" id="{3C65649A-16AD-204F-8981-F7020367173B}"/>
              </a:ext>
            </a:extLst>
          </p:cNvPr>
          <p:cNvSpPr txBox="1"/>
          <p:nvPr userDrawn="1"/>
        </p:nvSpPr>
        <p:spPr>
          <a:xfrm>
            <a:off x="1859770" y="6019183"/>
            <a:ext cx="5336896"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Source: NEW JERSEY HOSPITAL ASSOCIATION</a:t>
            </a:r>
            <a:br>
              <a:rPr lang="en-US" sz="1400" dirty="0"/>
            </a:br>
            <a:r>
              <a:rPr lang="en-US" sz="1400" dirty="0"/>
              <a:t>Copyright: 2020 New Jersey Hospital Association</a:t>
            </a:r>
          </a:p>
          <a:p>
            <a:endParaRPr lang="en-US" dirty="0"/>
          </a:p>
        </p:txBody>
      </p:sp>
    </p:spTree>
    <p:extLst>
      <p:ext uri="{BB962C8B-B14F-4D97-AF65-F5344CB8AC3E}">
        <p14:creationId xmlns:p14="http://schemas.microsoft.com/office/powerpoint/2010/main" val="11934943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sldNum="0" hdr="0" ftr="0" dt="0"/>
  <p:txStyles>
    <p:titleStyle>
      <a:lvl1pPr algn="l" defTabSz="457200" rtl="0" eaLnBrk="1" latinLnBrk="0" hangingPunct="1">
        <a:spcBef>
          <a:spcPct val="0"/>
        </a:spcBef>
        <a:buNone/>
        <a:defRPr sz="3600" kern="1200">
          <a:solidFill>
            <a:srgbClr val="2D6D9A"/>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C6D9B"/>
        </a:buClr>
        <a:buSzPct val="80000"/>
        <a:buFont typeface="Wingdings 3" charset="2"/>
        <a:buChar char=""/>
        <a:defRPr sz="180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rgbClr val="2D6D9A"/>
        </a:buClr>
        <a:buSzPct val="80000"/>
        <a:buFont typeface="Wingdings 3" charset="2"/>
        <a:buChar char=""/>
        <a:defRPr sz="1600" kern="1200">
          <a:solidFill>
            <a:schemeClr val="tx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1C764E-19B5-2546-850A-C0EA0FE351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D539F4-ED4E-E840-806D-F4288ABCF95C}"/>
              </a:ext>
            </a:extLst>
          </p:cNvPr>
          <p:cNvSpPr>
            <a:spLocks noGrp="1"/>
          </p:cNvSpPr>
          <p:nvPr>
            <p:ph type="body" idx="1"/>
          </p:nvPr>
        </p:nvSpPr>
        <p:spPr>
          <a:xfrm>
            <a:off x="838200" y="1825625"/>
            <a:ext cx="10515600" cy="29712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pic>
        <p:nvPicPr>
          <p:cNvPr id="8" name="Picture 7" descr="New Jersey Hospital Association logo." title="NJHA New Jersey Hospital Association To Health!">
            <a:extLst>
              <a:ext uri="{FF2B5EF4-FFF2-40B4-BE49-F238E27FC236}">
                <a16:creationId xmlns:a16="http://schemas.microsoft.com/office/drawing/2014/main" id="{434DBE8E-CD99-A940-9A65-64C767797953}"/>
              </a:ext>
            </a:extLst>
          </p:cNvPr>
          <p:cNvPicPr>
            <a:picLocks noChangeAspect="1"/>
          </p:cNvPicPr>
          <p:nvPr userDrawn="1"/>
        </p:nvPicPr>
        <p:blipFill>
          <a:blip r:embed="rId13"/>
          <a:stretch>
            <a:fillRect/>
          </a:stretch>
        </p:blipFill>
        <p:spPr>
          <a:xfrm>
            <a:off x="431800" y="5910645"/>
            <a:ext cx="1179383" cy="651176"/>
          </a:xfrm>
          <a:prstGeom prst="rect">
            <a:avLst/>
          </a:prstGeom>
        </p:spPr>
      </p:pic>
      <p:pic>
        <p:nvPicPr>
          <p:cNvPr id="4" name="Picture 3">
            <a:extLst>
              <a:ext uri="{FF2B5EF4-FFF2-40B4-BE49-F238E27FC236}">
                <a16:creationId xmlns:a16="http://schemas.microsoft.com/office/drawing/2014/main" id="{B6DDDF2A-633D-AB4E-BFB2-A06ABE485330}"/>
              </a:ext>
            </a:extLst>
          </p:cNvPr>
          <p:cNvPicPr>
            <a:picLocks noChangeAspect="1"/>
          </p:cNvPicPr>
          <p:nvPr userDrawn="1"/>
        </p:nvPicPr>
        <p:blipFill>
          <a:blip r:embed="rId14"/>
          <a:stretch>
            <a:fillRect/>
          </a:stretch>
        </p:blipFill>
        <p:spPr>
          <a:xfrm>
            <a:off x="1856441" y="6098988"/>
            <a:ext cx="5359400" cy="812800"/>
          </a:xfrm>
          <a:prstGeom prst="rect">
            <a:avLst/>
          </a:prstGeom>
        </p:spPr>
      </p:pic>
    </p:spTree>
    <p:extLst>
      <p:ext uri="{BB962C8B-B14F-4D97-AF65-F5344CB8AC3E}">
        <p14:creationId xmlns:p14="http://schemas.microsoft.com/office/powerpoint/2010/main" val="339103998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5.jp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38.xml.rels><?xml version="1.0" encoding="UTF-8" standalone="yes"?>
<Relationships xmlns="http://schemas.openxmlformats.org/package/2006/relationships"><Relationship Id="rId8" Type="http://schemas.openxmlformats.org/officeDocument/2006/relationships/hyperlink" Target="https://doi.org/10.1002/smi.1088" TargetMode="External"/><Relationship Id="rId3" Type="http://schemas.openxmlformats.org/officeDocument/2006/relationships/hyperlink" Target="https://doi.org/10.1111/j.1464-0597.2010.00429.x" TargetMode="External"/><Relationship Id="rId7" Type="http://schemas.openxmlformats.org/officeDocument/2006/relationships/hyperlink" Target="https://doi.org/10.1080/02678370802393672" TargetMode="External"/><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hyperlink" Target="https://doi.org/10.1016/j.ajp.2020.102100" TargetMode="External"/><Relationship Id="rId5" Type="http://schemas.openxmlformats.org/officeDocument/2006/relationships/hyperlink" Target="https://doi.org/10.1016/j.mayocp.2015.08.023" TargetMode="External"/><Relationship Id="rId4" Type="http://schemas.openxmlformats.org/officeDocument/2006/relationships/hyperlink" Target="https://doi.org/10.1037/0003-066X.44.3.513" TargetMode="External"/><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5444-8D0D-5240-A19C-60C7753590E1}"/>
              </a:ext>
            </a:extLst>
          </p:cNvPr>
          <p:cNvSpPr>
            <a:spLocks noGrp="1"/>
          </p:cNvSpPr>
          <p:nvPr>
            <p:ph type="ctrTitle"/>
          </p:nvPr>
        </p:nvSpPr>
        <p:spPr/>
        <p:txBody>
          <a:bodyPr/>
          <a:lstStyle/>
          <a:p>
            <a:pPr algn="ctr"/>
            <a:r>
              <a:rPr lang="en-US" sz="7200" u="sng" dirty="0"/>
              <a:t>Provider Burnout</a:t>
            </a:r>
            <a:br>
              <a:rPr lang="en-US" dirty="0"/>
            </a:br>
            <a:r>
              <a:rPr lang="en-US" i="1" dirty="0"/>
              <a:t>You can’t pour from an empty cup </a:t>
            </a:r>
          </a:p>
        </p:txBody>
      </p:sp>
      <p:sp>
        <p:nvSpPr>
          <p:cNvPr id="3" name="Subtitle 2">
            <a:extLst>
              <a:ext uri="{FF2B5EF4-FFF2-40B4-BE49-F238E27FC236}">
                <a16:creationId xmlns:a16="http://schemas.microsoft.com/office/drawing/2014/main" id="{8157D978-31CE-2E4F-A9CA-304EDB60E854}"/>
              </a:ext>
            </a:extLst>
          </p:cNvPr>
          <p:cNvSpPr>
            <a:spLocks noGrp="1"/>
          </p:cNvSpPr>
          <p:nvPr>
            <p:ph type="subTitle" idx="1"/>
          </p:nvPr>
        </p:nvSpPr>
        <p:spPr/>
        <p:txBody>
          <a:bodyPr>
            <a:noAutofit/>
          </a:bodyPr>
          <a:lstStyle/>
          <a:p>
            <a:pPr algn="ctr"/>
            <a:r>
              <a:rPr lang="en-US" sz="1600" b="1" dirty="0"/>
              <a:t>By Dr. Brian Isaacson</a:t>
            </a:r>
            <a:r>
              <a:rPr lang="en-US" sz="1600" b="1"/>
              <a:t>, MD, MBA</a:t>
            </a:r>
            <a:endParaRPr lang="en-US" sz="1600" b="1" dirty="0"/>
          </a:p>
          <a:p>
            <a:pPr algn="ctr"/>
            <a:r>
              <a:rPr lang="en-US" sz="1600" b="1" dirty="0"/>
              <a:t>Associate Chairman Department of Psychiatry</a:t>
            </a:r>
          </a:p>
          <a:p>
            <a:pPr algn="ctr"/>
            <a:r>
              <a:rPr lang="en-US" sz="1600" b="1" dirty="0"/>
              <a:t>Psychiatry Residency Training Director</a:t>
            </a:r>
          </a:p>
          <a:p>
            <a:pPr algn="ctr"/>
            <a:r>
              <a:rPr lang="en-US" sz="1600" b="1" dirty="0"/>
              <a:t>Associate Medical Director of Undergraduate Medical Education</a:t>
            </a:r>
          </a:p>
          <a:p>
            <a:pPr algn="ctr"/>
            <a:r>
              <a:rPr lang="en-US" sz="1600" b="1" dirty="0"/>
              <a:t>and Dr. Melanie Beck, DO PGY-II </a:t>
            </a:r>
          </a:p>
        </p:txBody>
      </p:sp>
      <p:pic>
        <p:nvPicPr>
          <p:cNvPr id="16" name="Picture 15">
            <a:extLst>
              <a:ext uri="{FF2B5EF4-FFF2-40B4-BE49-F238E27FC236}">
                <a16:creationId xmlns:a16="http://schemas.microsoft.com/office/drawing/2014/main" id="{C07CD3D6-0E22-DC4C-B74C-4E88CC3B7D0F}"/>
              </a:ext>
            </a:extLst>
          </p:cNvPr>
          <p:cNvPicPr>
            <a:picLocks noChangeAspect="1"/>
          </p:cNvPicPr>
          <p:nvPr/>
        </p:nvPicPr>
        <p:blipFill>
          <a:blip r:embed="rId3"/>
          <a:stretch>
            <a:fillRect/>
          </a:stretch>
        </p:blipFill>
        <p:spPr>
          <a:xfrm>
            <a:off x="8191708" y="3081972"/>
            <a:ext cx="2493225" cy="2121308"/>
          </a:xfrm>
          <a:prstGeom prst="rect">
            <a:avLst/>
          </a:prstGeom>
        </p:spPr>
      </p:pic>
      <p:pic>
        <p:nvPicPr>
          <p:cNvPr id="7" name="Picture 6">
            <a:extLst>
              <a:ext uri="{FF2B5EF4-FFF2-40B4-BE49-F238E27FC236}">
                <a16:creationId xmlns:a16="http://schemas.microsoft.com/office/drawing/2014/main" id="{41ED36CC-36E5-4E42-874B-561857962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400" y="5278393"/>
            <a:ext cx="3276600" cy="1638300"/>
          </a:xfrm>
          <a:prstGeom prst="rect">
            <a:avLst/>
          </a:prstGeom>
        </p:spPr>
      </p:pic>
    </p:spTree>
    <p:extLst>
      <p:ext uri="{BB962C8B-B14F-4D97-AF65-F5344CB8AC3E}">
        <p14:creationId xmlns:p14="http://schemas.microsoft.com/office/powerpoint/2010/main" val="198193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DCDB2-EEA2-5343-AC42-66A1FEBD4A08}"/>
              </a:ext>
            </a:extLst>
          </p:cNvPr>
          <p:cNvSpPr>
            <a:spLocks noGrp="1"/>
          </p:cNvSpPr>
          <p:nvPr>
            <p:ph type="title"/>
          </p:nvPr>
        </p:nvSpPr>
        <p:spPr/>
        <p:txBody>
          <a:bodyPr/>
          <a:lstStyle/>
          <a:p>
            <a:r>
              <a:rPr lang="en-US" dirty="0"/>
              <a:t>Burnout in Healthcare Providers </a:t>
            </a:r>
          </a:p>
        </p:txBody>
      </p:sp>
      <p:sp>
        <p:nvSpPr>
          <p:cNvPr id="3" name="Content Placeholder 2">
            <a:extLst>
              <a:ext uri="{FF2B5EF4-FFF2-40B4-BE49-F238E27FC236}">
                <a16:creationId xmlns:a16="http://schemas.microsoft.com/office/drawing/2014/main" id="{D5A4A800-24D1-E64D-BEC7-B104031A4067}"/>
              </a:ext>
            </a:extLst>
          </p:cNvPr>
          <p:cNvSpPr>
            <a:spLocks noGrp="1"/>
          </p:cNvSpPr>
          <p:nvPr>
            <p:ph idx="1"/>
          </p:nvPr>
        </p:nvSpPr>
        <p:spPr/>
        <p:txBody>
          <a:bodyPr>
            <a:noAutofit/>
          </a:bodyPr>
          <a:lstStyle/>
          <a:p>
            <a:r>
              <a:rPr lang="en-US" sz="2400" dirty="0"/>
              <a:t>Providers with burnout often experience physical health problems and mental health problems </a:t>
            </a:r>
          </a:p>
          <a:p>
            <a:pPr lvl="1"/>
            <a:r>
              <a:rPr lang="en-US" dirty="0"/>
              <a:t>Physical health problems </a:t>
            </a:r>
            <a:r>
              <a:rPr lang="en-US" dirty="0">
                <a:sym typeface="Wingdings" pitchFamily="2" charset="2"/>
              </a:rPr>
              <a:t> </a:t>
            </a:r>
            <a:r>
              <a:rPr lang="en-US" dirty="0"/>
              <a:t>insomnia, headache</a:t>
            </a:r>
          </a:p>
          <a:p>
            <a:pPr lvl="1"/>
            <a:r>
              <a:rPr lang="en-US" dirty="0"/>
              <a:t>Mental health problems </a:t>
            </a:r>
            <a:r>
              <a:rPr lang="en-US" dirty="0">
                <a:sym typeface="Wingdings" pitchFamily="2" charset="2"/>
              </a:rPr>
              <a:t> </a:t>
            </a:r>
            <a:r>
              <a:rPr lang="en-US" dirty="0"/>
              <a:t>anxiety, depression, substance abuse </a:t>
            </a:r>
          </a:p>
          <a:p>
            <a:r>
              <a:rPr lang="en-US" sz="2400" dirty="0"/>
              <a:t>They may also experience interpersonal relationship problems </a:t>
            </a:r>
          </a:p>
          <a:p>
            <a:r>
              <a:rPr lang="en-US" sz="2400" dirty="0"/>
              <a:t>Many providers with burnout have report reduced job satisfaction</a:t>
            </a:r>
          </a:p>
          <a:p>
            <a:pPr lvl="1"/>
            <a:r>
              <a:rPr lang="en-US" dirty="0"/>
              <a:t>Associated with excessive employee absences, tardiness, and frequent breaks</a:t>
            </a:r>
          </a:p>
          <a:p>
            <a:pPr lvl="1"/>
            <a:r>
              <a:rPr lang="en-US" dirty="0"/>
              <a:t>Led to providers having reduced commitment to job, poor job performance, and increased turnover at their job</a:t>
            </a:r>
          </a:p>
        </p:txBody>
      </p:sp>
      <p:pic>
        <p:nvPicPr>
          <p:cNvPr id="5" name="Picture 4">
            <a:extLst>
              <a:ext uri="{FF2B5EF4-FFF2-40B4-BE49-F238E27FC236}">
                <a16:creationId xmlns:a16="http://schemas.microsoft.com/office/drawing/2014/main" id="{C6C122E5-3B72-5641-9195-7BD14FD05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3062436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2698-9C6F-5243-B5B8-2DE481283044}"/>
              </a:ext>
            </a:extLst>
          </p:cNvPr>
          <p:cNvSpPr>
            <a:spLocks noGrp="1"/>
          </p:cNvSpPr>
          <p:nvPr>
            <p:ph type="title"/>
          </p:nvPr>
        </p:nvSpPr>
        <p:spPr/>
        <p:txBody>
          <a:bodyPr>
            <a:normAutofit/>
          </a:bodyPr>
          <a:lstStyle/>
          <a:p>
            <a:pPr algn="ctr"/>
            <a:r>
              <a:rPr lang="en-US" sz="8800" b="1" dirty="0"/>
              <a:t>How can Burnout be recognized?</a:t>
            </a:r>
          </a:p>
        </p:txBody>
      </p:sp>
      <p:pic>
        <p:nvPicPr>
          <p:cNvPr id="5" name="Picture 4">
            <a:extLst>
              <a:ext uri="{FF2B5EF4-FFF2-40B4-BE49-F238E27FC236}">
                <a16:creationId xmlns:a16="http://schemas.microsoft.com/office/drawing/2014/main" id="{7D540511-047F-B847-B3F9-4DC95A37C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86216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4F1D07-756C-7345-BC0A-7C944D9C4E7D}"/>
              </a:ext>
            </a:extLst>
          </p:cNvPr>
          <p:cNvPicPr>
            <a:picLocks noChangeAspect="1"/>
          </p:cNvPicPr>
          <p:nvPr/>
        </p:nvPicPr>
        <p:blipFill>
          <a:blip r:embed="rId3"/>
          <a:stretch>
            <a:fillRect/>
          </a:stretch>
        </p:blipFill>
        <p:spPr>
          <a:xfrm>
            <a:off x="1618456" y="1258427"/>
            <a:ext cx="8955087" cy="3755358"/>
          </a:xfrm>
          <a:prstGeom prst="rect">
            <a:avLst/>
          </a:prstGeom>
        </p:spPr>
      </p:pic>
      <p:pic>
        <p:nvPicPr>
          <p:cNvPr id="4" name="Picture 3">
            <a:extLst>
              <a:ext uri="{FF2B5EF4-FFF2-40B4-BE49-F238E27FC236}">
                <a16:creationId xmlns:a16="http://schemas.microsoft.com/office/drawing/2014/main" id="{09A7A2DC-35A6-DA46-B0F3-F00033647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3871210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635B-06B3-CB43-9BEB-5165744C350F}"/>
              </a:ext>
            </a:extLst>
          </p:cNvPr>
          <p:cNvSpPr>
            <a:spLocks noGrp="1"/>
          </p:cNvSpPr>
          <p:nvPr>
            <p:ph type="title"/>
          </p:nvPr>
        </p:nvSpPr>
        <p:spPr/>
        <p:txBody>
          <a:bodyPr/>
          <a:lstStyle/>
          <a:p>
            <a:r>
              <a:rPr lang="en-US" dirty="0"/>
              <a:t>Recognizing burnout</a:t>
            </a:r>
          </a:p>
        </p:txBody>
      </p:sp>
      <p:sp>
        <p:nvSpPr>
          <p:cNvPr id="3" name="Content Placeholder 2">
            <a:extLst>
              <a:ext uri="{FF2B5EF4-FFF2-40B4-BE49-F238E27FC236}">
                <a16:creationId xmlns:a16="http://schemas.microsoft.com/office/drawing/2014/main" id="{EA9CA80F-EA7C-FA4B-8312-32FEA389CFCB}"/>
              </a:ext>
            </a:extLst>
          </p:cNvPr>
          <p:cNvSpPr>
            <a:spLocks noGrp="1"/>
          </p:cNvSpPr>
          <p:nvPr>
            <p:ph idx="1"/>
          </p:nvPr>
        </p:nvSpPr>
        <p:spPr/>
        <p:txBody>
          <a:bodyPr>
            <a:noAutofit/>
          </a:bodyPr>
          <a:lstStyle/>
          <a:p>
            <a:r>
              <a:rPr lang="en-US" sz="2400" dirty="0"/>
              <a:t>Encourage awareness</a:t>
            </a:r>
          </a:p>
          <a:p>
            <a:pPr lvl="1"/>
            <a:r>
              <a:rPr lang="en-US" dirty="0"/>
              <a:t>Front line leaders need to make people aware of potential problems </a:t>
            </a:r>
          </a:p>
          <a:p>
            <a:pPr lvl="1"/>
            <a:r>
              <a:rPr lang="en-US" dirty="0"/>
              <a:t>Be on the lookout for colleagues experiencing burn out </a:t>
            </a:r>
          </a:p>
          <a:p>
            <a:pPr lvl="2"/>
            <a:r>
              <a:rPr lang="en-US" sz="2400" dirty="0"/>
              <a:t>It can present in multiple ways </a:t>
            </a:r>
          </a:p>
          <a:p>
            <a:r>
              <a:rPr lang="en-US" sz="2400" dirty="0"/>
              <a:t>Manage expectations</a:t>
            </a:r>
          </a:p>
          <a:p>
            <a:pPr lvl="1"/>
            <a:r>
              <a:rPr lang="en-US" dirty="0"/>
              <a:t>Clarify things such as work hours and responsibilities </a:t>
            </a:r>
          </a:p>
          <a:p>
            <a:pPr lvl="1"/>
            <a:r>
              <a:rPr lang="en-US" dirty="0"/>
              <a:t>Set reasonable goals </a:t>
            </a:r>
          </a:p>
          <a:p>
            <a:r>
              <a:rPr lang="en-US" sz="2400" dirty="0"/>
              <a:t>Develop resilience </a:t>
            </a:r>
          </a:p>
          <a:p>
            <a:pPr lvl="1"/>
            <a:r>
              <a:rPr lang="en-US" dirty="0"/>
              <a:t>Capacity to recover quickly and spring back into shape </a:t>
            </a:r>
          </a:p>
        </p:txBody>
      </p:sp>
      <p:pic>
        <p:nvPicPr>
          <p:cNvPr id="5" name="Picture 4">
            <a:extLst>
              <a:ext uri="{FF2B5EF4-FFF2-40B4-BE49-F238E27FC236}">
                <a16:creationId xmlns:a16="http://schemas.microsoft.com/office/drawing/2014/main" id="{2C3D8A88-2831-794F-8573-AD9A39A71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1800473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3AC9-BB3C-1145-8FBC-A5B29F648B67}"/>
              </a:ext>
            </a:extLst>
          </p:cNvPr>
          <p:cNvSpPr>
            <a:spLocks noGrp="1"/>
          </p:cNvSpPr>
          <p:nvPr>
            <p:ph type="title"/>
          </p:nvPr>
        </p:nvSpPr>
        <p:spPr/>
        <p:txBody>
          <a:bodyPr/>
          <a:lstStyle/>
          <a:p>
            <a:r>
              <a:rPr lang="en-US" dirty="0"/>
              <a:t>Stage 1</a:t>
            </a:r>
          </a:p>
        </p:txBody>
      </p:sp>
      <p:sp>
        <p:nvSpPr>
          <p:cNvPr id="3" name="Content Placeholder 2">
            <a:extLst>
              <a:ext uri="{FF2B5EF4-FFF2-40B4-BE49-F238E27FC236}">
                <a16:creationId xmlns:a16="http://schemas.microsoft.com/office/drawing/2014/main" id="{FCBF73AE-4877-B34D-A147-A45FCCDA0EFE}"/>
              </a:ext>
            </a:extLst>
          </p:cNvPr>
          <p:cNvSpPr>
            <a:spLocks noGrp="1"/>
          </p:cNvSpPr>
          <p:nvPr>
            <p:ph idx="1"/>
          </p:nvPr>
        </p:nvSpPr>
        <p:spPr>
          <a:xfrm>
            <a:off x="838200" y="1825625"/>
            <a:ext cx="10515600" cy="3717925"/>
          </a:xfrm>
        </p:spPr>
        <p:txBody>
          <a:bodyPr>
            <a:noAutofit/>
          </a:bodyPr>
          <a:lstStyle/>
          <a:p>
            <a:r>
              <a:rPr lang="en-US" dirty="0"/>
              <a:t>Stage 1=Honeymoon</a:t>
            </a:r>
          </a:p>
          <a:p>
            <a:r>
              <a:rPr lang="en-US" dirty="0"/>
              <a:t>High job satisfaction, commitment, energy, and creativity</a:t>
            </a:r>
          </a:p>
          <a:p>
            <a:pPr lvl="1"/>
            <a:r>
              <a:rPr lang="en-US" sz="2800" dirty="0"/>
              <a:t>Patterns of coping strategies that develop here can be an issue</a:t>
            </a:r>
          </a:p>
          <a:p>
            <a:r>
              <a:rPr lang="en-US" dirty="0"/>
              <a:t>If the coping patterns are positive and adaptive then hypothetically someone can remain in the honeymoon stage indefinitely </a:t>
            </a:r>
          </a:p>
          <a:p>
            <a:pPr lvl="1"/>
            <a:r>
              <a:rPr lang="en-US" sz="2800" dirty="0"/>
              <a:t>Very rare</a:t>
            </a:r>
          </a:p>
        </p:txBody>
      </p:sp>
      <p:pic>
        <p:nvPicPr>
          <p:cNvPr id="7" name="Picture 6">
            <a:extLst>
              <a:ext uri="{FF2B5EF4-FFF2-40B4-BE49-F238E27FC236}">
                <a16:creationId xmlns:a16="http://schemas.microsoft.com/office/drawing/2014/main" id="{C1A53110-DEA4-834E-9A7E-08F956261C84}"/>
              </a:ext>
            </a:extLst>
          </p:cNvPr>
          <p:cNvPicPr>
            <a:picLocks noChangeAspect="1"/>
          </p:cNvPicPr>
          <p:nvPr/>
        </p:nvPicPr>
        <p:blipFill>
          <a:blip r:embed="rId3"/>
          <a:stretch>
            <a:fillRect/>
          </a:stretch>
        </p:blipFill>
        <p:spPr>
          <a:xfrm>
            <a:off x="3418249" y="4107617"/>
            <a:ext cx="2913063" cy="2084068"/>
          </a:xfrm>
          <a:prstGeom prst="rect">
            <a:avLst/>
          </a:prstGeom>
        </p:spPr>
      </p:pic>
      <p:pic>
        <p:nvPicPr>
          <p:cNvPr id="6" name="Picture 5">
            <a:extLst>
              <a:ext uri="{FF2B5EF4-FFF2-40B4-BE49-F238E27FC236}">
                <a16:creationId xmlns:a16="http://schemas.microsoft.com/office/drawing/2014/main" id="{45B70838-5145-3D48-A6C4-182CFB1EA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1437738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0159-81F9-B348-B2D0-4F3276E5A331}"/>
              </a:ext>
            </a:extLst>
          </p:cNvPr>
          <p:cNvSpPr>
            <a:spLocks noGrp="1"/>
          </p:cNvSpPr>
          <p:nvPr>
            <p:ph type="title"/>
          </p:nvPr>
        </p:nvSpPr>
        <p:spPr/>
        <p:txBody>
          <a:bodyPr/>
          <a:lstStyle/>
          <a:p>
            <a:r>
              <a:rPr lang="en-US" dirty="0"/>
              <a:t>Stage 2</a:t>
            </a:r>
          </a:p>
        </p:txBody>
      </p:sp>
      <p:sp>
        <p:nvSpPr>
          <p:cNvPr id="3" name="Content Placeholder 2">
            <a:extLst>
              <a:ext uri="{FF2B5EF4-FFF2-40B4-BE49-F238E27FC236}">
                <a16:creationId xmlns:a16="http://schemas.microsoft.com/office/drawing/2014/main" id="{6ACFC20B-FD48-F24F-BB02-3242BED7EF39}"/>
              </a:ext>
            </a:extLst>
          </p:cNvPr>
          <p:cNvSpPr>
            <a:spLocks noGrp="1"/>
          </p:cNvSpPr>
          <p:nvPr>
            <p:ph idx="1"/>
          </p:nvPr>
        </p:nvSpPr>
        <p:spPr>
          <a:xfrm>
            <a:off x="838200" y="1825625"/>
            <a:ext cx="10515600" cy="3688777"/>
          </a:xfrm>
        </p:spPr>
        <p:txBody>
          <a:bodyPr>
            <a:normAutofit lnSpcReduction="10000"/>
          </a:bodyPr>
          <a:lstStyle/>
          <a:p>
            <a:r>
              <a:rPr lang="en-US" sz="2600" dirty="0"/>
              <a:t>Stage 2=Balancing Act </a:t>
            </a:r>
          </a:p>
          <a:p>
            <a:r>
              <a:rPr lang="en-US" sz="2600" dirty="0"/>
              <a:t>Clearly aware that some days are better then others when it comes to handling stress</a:t>
            </a:r>
          </a:p>
          <a:p>
            <a:r>
              <a:rPr lang="en-US" sz="2600" dirty="0"/>
              <a:t>Increase of the following:</a:t>
            </a:r>
          </a:p>
          <a:p>
            <a:pPr lvl="1"/>
            <a:r>
              <a:rPr lang="en-US" sz="2600" dirty="0"/>
              <a:t>Job Dissatisfaction</a:t>
            </a:r>
          </a:p>
          <a:p>
            <a:pPr lvl="1"/>
            <a:r>
              <a:rPr lang="en-US" sz="2600" dirty="0"/>
              <a:t>Work Inefficiency </a:t>
            </a:r>
          </a:p>
          <a:p>
            <a:pPr lvl="1"/>
            <a:r>
              <a:rPr lang="en-US" sz="2600" dirty="0"/>
              <a:t>Fatigue </a:t>
            </a:r>
          </a:p>
          <a:p>
            <a:pPr lvl="1"/>
            <a:r>
              <a:rPr lang="en-US" sz="2600" dirty="0"/>
              <a:t>Sleep Disturbances</a:t>
            </a:r>
          </a:p>
          <a:p>
            <a:pPr lvl="1"/>
            <a:r>
              <a:rPr lang="en-US" sz="2600" dirty="0"/>
              <a:t>Escapist Activities of Choice</a:t>
            </a:r>
          </a:p>
          <a:p>
            <a:endParaRPr lang="en-US" dirty="0"/>
          </a:p>
        </p:txBody>
      </p:sp>
      <p:pic>
        <p:nvPicPr>
          <p:cNvPr id="9" name="Picture 8">
            <a:extLst>
              <a:ext uri="{FF2B5EF4-FFF2-40B4-BE49-F238E27FC236}">
                <a16:creationId xmlns:a16="http://schemas.microsoft.com/office/drawing/2014/main" id="{C4BA98CE-18F2-8B4F-A286-A77C4FDDF4CF}"/>
              </a:ext>
            </a:extLst>
          </p:cNvPr>
          <p:cNvPicPr>
            <a:picLocks noChangeAspect="1"/>
          </p:cNvPicPr>
          <p:nvPr/>
        </p:nvPicPr>
        <p:blipFill>
          <a:blip r:embed="rId3"/>
          <a:stretch>
            <a:fillRect/>
          </a:stretch>
        </p:blipFill>
        <p:spPr>
          <a:xfrm>
            <a:off x="6842075" y="2785490"/>
            <a:ext cx="3325862" cy="2728912"/>
          </a:xfrm>
          <a:prstGeom prst="rect">
            <a:avLst/>
          </a:prstGeom>
        </p:spPr>
      </p:pic>
      <p:pic>
        <p:nvPicPr>
          <p:cNvPr id="6" name="Picture 5">
            <a:extLst>
              <a:ext uri="{FF2B5EF4-FFF2-40B4-BE49-F238E27FC236}">
                <a16:creationId xmlns:a16="http://schemas.microsoft.com/office/drawing/2014/main" id="{31358268-7F6E-E340-A046-B9F2BE13D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680" y="5446033"/>
            <a:ext cx="2941320" cy="1470660"/>
          </a:xfrm>
          <a:prstGeom prst="rect">
            <a:avLst/>
          </a:prstGeom>
        </p:spPr>
      </p:pic>
    </p:spTree>
    <p:extLst>
      <p:ext uri="{BB962C8B-B14F-4D97-AF65-F5344CB8AC3E}">
        <p14:creationId xmlns:p14="http://schemas.microsoft.com/office/powerpoint/2010/main" val="1830595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9A54-949D-884A-89F3-8EF4BB9E1217}"/>
              </a:ext>
            </a:extLst>
          </p:cNvPr>
          <p:cNvSpPr>
            <a:spLocks noGrp="1"/>
          </p:cNvSpPr>
          <p:nvPr>
            <p:ph type="title"/>
          </p:nvPr>
        </p:nvSpPr>
        <p:spPr/>
        <p:txBody>
          <a:bodyPr/>
          <a:lstStyle/>
          <a:p>
            <a:r>
              <a:rPr lang="en-US" dirty="0"/>
              <a:t>Stage 3</a:t>
            </a:r>
          </a:p>
        </p:txBody>
      </p:sp>
      <p:sp>
        <p:nvSpPr>
          <p:cNvPr id="3" name="Content Placeholder 2">
            <a:extLst>
              <a:ext uri="{FF2B5EF4-FFF2-40B4-BE49-F238E27FC236}">
                <a16:creationId xmlns:a16="http://schemas.microsoft.com/office/drawing/2014/main" id="{56BAFF76-78CD-6F46-BF71-C94F4EB737DC}"/>
              </a:ext>
            </a:extLst>
          </p:cNvPr>
          <p:cNvSpPr>
            <a:spLocks noGrp="1"/>
          </p:cNvSpPr>
          <p:nvPr>
            <p:ph idx="1"/>
          </p:nvPr>
        </p:nvSpPr>
        <p:spPr/>
        <p:txBody>
          <a:bodyPr>
            <a:noAutofit/>
          </a:bodyPr>
          <a:lstStyle/>
          <a:p>
            <a:r>
              <a:rPr lang="en-US" dirty="0"/>
              <a:t>Stage 3=Chronic symptoms </a:t>
            </a:r>
          </a:p>
          <a:p>
            <a:r>
              <a:rPr lang="en-US" dirty="0"/>
              <a:t>Intensification of stage 2</a:t>
            </a:r>
          </a:p>
          <a:p>
            <a:r>
              <a:rPr lang="en-US" dirty="0"/>
              <a:t>Includes:</a:t>
            </a:r>
          </a:p>
          <a:p>
            <a:pPr lvl="1"/>
            <a:r>
              <a:rPr lang="en-US" sz="2800" dirty="0"/>
              <a:t>Chronic Exhaustion</a:t>
            </a:r>
          </a:p>
          <a:p>
            <a:pPr lvl="1"/>
            <a:r>
              <a:rPr lang="en-US" sz="2800" dirty="0"/>
              <a:t>Physical illness</a:t>
            </a:r>
          </a:p>
          <a:p>
            <a:pPr lvl="1"/>
            <a:r>
              <a:rPr lang="en-US" sz="2800" dirty="0"/>
              <a:t>Anger</a:t>
            </a:r>
          </a:p>
          <a:p>
            <a:pPr lvl="1"/>
            <a:r>
              <a:rPr lang="en-US" sz="2800" dirty="0"/>
              <a:t>Depression</a:t>
            </a:r>
          </a:p>
        </p:txBody>
      </p:sp>
      <p:pic>
        <p:nvPicPr>
          <p:cNvPr id="8" name="Picture 7">
            <a:extLst>
              <a:ext uri="{FF2B5EF4-FFF2-40B4-BE49-F238E27FC236}">
                <a16:creationId xmlns:a16="http://schemas.microsoft.com/office/drawing/2014/main" id="{900BB143-581A-D644-A8D2-A4527F202850}"/>
              </a:ext>
            </a:extLst>
          </p:cNvPr>
          <p:cNvPicPr>
            <a:picLocks noChangeAspect="1"/>
          </p:cNvPicPr>
          <p:nvPr/>
        </p:nvPicPr>
        <p:blipFill>
          <a:blip r:embed="rId3"/>
          <a:stretch>
            <a:fillRect/>
          </a:stretch>
        </p:blipFill>
        <p:spPr>
          <a:xfrm>
            <a:off x="6443663" y="2040952"/>
            <a:ext cx="3733800" cy="2755900"/>
          </a:xfrm>
          <a:prstGeom prst="rect">
            <a:avLst/>
          </a:prstGeom>
        </p:spPr>
      </p:pic>
      <p:pic>
        <p:nvPicPr>
          <p:cNvPr id="7" name="Picture 6">
            <a:extLst>
              <a:ext uri="{FF2B5EF4-FFF2-40B4-BE49-F238E27FC236}">
                <a16:creationId xmlns:a16="http://schemas.microsoft.com/office/drawing/2014/main" id="{B2E535E0-BD9D-5345-9E95-715E28C8C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446392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DBA7-4386-AA4B-8299-893AB0CC1919}"/>
              </a:ext>
            </a:extLst>
          </p:cNvPr>
          <p:cNvSpPr>
            <a:spLocks noGrp="1"/>
          </p:cNvSpPr>
          <p:nvPr>
            <p:ph type="title"/>
          </p:nvPr>
        </p:nvSpPr>
        <p:spPr/>
        <p:txBody>
          <a:bodyPr/>
          <a:lstStyle/>
          <a:p>
            <a:r>
              <a:rPr lang="en-US" dirty="0"/>
              <a:t>Stage 4</a:t>
            </a:r>
          </a:p>
        </p:txBody>
      </p:sp>
      <p:sp>
        <p:nvSpPr>
          <p:cNvPr id="3" name="Content Placeholder 2">
            <a:extLst>
              <a:ext uri="{FF2B5EF4-FFF2-40B4-BE49-F238E27FC236}">
                <a16:creationId xmlns:a16="http://schemas.microsoft.com/office/drawing/2014/main" id="{722B38DD-DBDC-2E41-A277-A66739F45EDB}"/>
              </a:ext>
            </a:extLst>
          </p:cNvPr>
          <p:cNvSpPr>
            <a:spLocks noGrp="1"/>
          </p:cNvSpPr>
          <p:nvPr>
            <p:ph idx="1"/>
          </p:nvPr>
        </p:nvSpPr>
        <p:spPr/>
        <p:txBody>
          <a:bodyPr>
            <a:noAutofit/>
          </a:bodyPr>
          <a:lstStyle/>
          <a:p>
            <a:r>
              <a:rPr lang="en-US" sz="3200" dirty="0"/>
              <a:t>Stage 4-Crisis</a:t>
            </a:r>
          </a:p>
          <a:p>
            <a:r>
              <a:rPr lang="en-US" sz="3200" dirty="0"/>
              <a:t>The symptoms become critical</a:t>
            </a:r>
          </a:p>
          <a:p>
            <a:pPr lvl="1"/>
            <a:r>
              <a:rPr lang="en-US" sz="3200" dirty="0"/>
              <a:t>Physical symptoms intensify or increase in number</a:t>
            </a:r>
          </a:p>
          <a:p>
            <a:pPr lvl="1"/>
            <a:r>
              <a:rPr lang="en-US" sz="3200" dirty="0"/>
              <a:t>Obsess about work frustrations</a:t>
            </a:r>
          </a:p>
          <a:p>
            <a:pPr lvl="1"/>
            <a:r>
              <a:rPr lang="en-US" sz="3200" dirty="0"/>
              <a:t>Pessimism and self-doubt dominate </a:t>
            </a:r>
          </a:p>
          <a:p>
            <a:pPr lvl="1"/>
            <a:r>
              <a:rPr lang="en-US" sz="3200" dirty="0"/>
              <a:t>“Escapist mentality”</a:t>
            </a:r>
          </a:p>
        </p:txBody>
      </p:sp>
      <p:pic>
        <p:nvPicPr>
          <p:cNvPr id="8" name="Picture 7">
            <a:extLst>
              <a:ext uri="{FF2B5EF4-FFF2-40B4-BE49-F238E27FC236}">
                <a16:creationId xmlns:a16="http://schemas.microsoft.com/office/drawing/2014/main" id="{882F01E8-BC5D-394D-9D22-F1B659E40CCD}"/>
              </a:ext>
            </a:extLst>
          </p:cNvPr>
          <p:cNvPicPr>
            <a:picLocks noChangeAspect="1"/>
          </p:cNvPicPr>
          <p:nvPr/>
        </p:nvPicPr>
        <p:blipFill>
          <a:blip r:embed="rId3"/>
          <a:stretch>
            <a:fillRect/>
          </a:stretch>
        </p:blipFill>
        <p:spPr>
          <a:xfrm>
            <a:off x="7656951" y="3536412"/>
            <a:ext cx="4389576" cy="2320925"/>
          </a:xfrm>
          <a:prstGeom prst="rect">
            <a:avLst/>
          </a:prstGeom>
        </p:spPr>
      </p:pic>
      <p:pic>
        <p:nvPicPr>
          <p:cNvPr id="7" name="Picture 6">
            <a:extLst>
              <a:ext uri="{FF2B5EF4-FFF2-40B4-BE49-F238E27FC236}">
                <a16:creationId xmlns:a16="http://schemas.microsoft.com/office/drawing/2014/main" id="{F3B4BA98-FC36-DD44-BDD8-DBE94665C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9360" y="5880373"/>
            <a:ext cx="2072640" cy="1036320"/>
          </a:xfrm>
          <a:prstGeom prst="rect">
            <a:avLst/>
          </a:prstGeom>
        </p:spPr>
      </p:pic>
    </p:spTree>
    <p:extLst>
      <p:ext uri="{BB962C8B-B14F-4D97-AF65-F5344CB8AC3E}">
        <p14:creationId xmlns:p14="http://schemas.microsoft.com/office/powerpoint/2010/main" val="4051634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84058-091A-6B4F-8FD9-9F559C326A23}"/>
              </a:ext>
            </a:extLst>
          </p:cNvPr>
          <p:cNvSpPr>
            <a:spLocks noGrp="1"/>
          </p:cNvSpPr>
          <p:nvPr>
            <p:ph type="title"/>
          </p:nvPr>
        </p:nvSpPr>
        <p:spPr/>
        <p:txBody>
          <a:bodyPr/>
          <a:lstStyle/>
          <a:p>
            <a:r>
              <a:rPr lang="en-US" dirty="0"/>
              <a:t>Stage 5</a:t>
            </a:r>
          </a:p>
        </p:txBody>
      </p:sp>
      <p:sp>
        <p:nvSpPr>
          <p:cNvPr id="3" name="Content Placeholder 2">
            <a:extLst>
              <a:ext uri="{FF2B5EF4-FFF2-40B4-BE49-F238E27FC236}">
                <a16:creationId xmlns:a16="http://schemas.microsoft.com/office/drawing/2014/main" id="{B01972F9-70F1-7B40-BDE9-7CD468DA14CE}"/>
              </a:ext>
            </a:extLst>
          </p:cNvPr>
          <p:cNvSpPr>
            <a:spLocks noGrp="1"/>
          </p:cNvSpPr>
          <p:nvPr>
            <p:ph idx="1"/>
          </p:nvPr>
        </p:nvSpPr>
        <p:spPr/>
        <p:txBody>
          <a:bodyPr/>
          <a:lstStyle/>
          <a:p>
            <a:r>
              <a:rPr lang="en-US" dirty="0"/>
              <a:t>Stage 5-Enmeshment</a:t>
            </a:r>
          </a:p>
          <a:p>
            <a:r>
              <a:rPr lang="en-US" dirty="0"/>
              <a:t>Symptoms of burnout are so embedded in life </a:t>
            </a:r>
          </a:p>
          <a:p>
            <a:r>
              <a:rPr lang="en-US" dirty="0"/>
              <a:t>More likely to be labeled as having some physical </a:t>
            </a:r>
          </a:p>
          <a:p>
            <a:pPr marL="0" indent="0">
              <a:buNone/>
            </a:pPr>
            <a:r>
              <a:rPr lang="en-US" dirty="0"/>
              <a:t>or emotional problem than to be labeled as</a:t>
            </a:r>
          </a:p>
          <a:p>
            <a:pPr marL="0" indent="0">
              <a:buNone/>
            </a:pPr>
            <a:r>
              <a:rPr lang="en-US" dirty="0"/>
              <a:t> having burnout </a:t>
            </a:r>
          </a:p>
        </p:txBody>
      </p:sp>
      <p:pic>
        <p:nvPicPr>
          <p:cNvPr id="8" name="Picture 7">
            <a:extLst>
              <a:ext uri="{FF2B5EF4-FFF2-40B4-BE49-F238E27FC236}">
                <a16:creationId xmlns:a16="http://schemas.microsoft.com/office/drawing/2014/main" id="{AD6B4B17-C954-B449-B6C7-12AEEA1E1B39}"/>
              </a:ext>
            </a:extLst>
          </p:cNvPr>
          <p:cNvPicPr>
            <a:picLocks noChangeAspect="1"/>
          </p:cNvPicPr>
          <p:nvPr/>
        </p:nvPicPr>
        <p:blipFill>
          <a:blip r:embed="rId3"/>
          <a:stretch>
            <a:fillRect/>
          </a:stretch>
        </p:blipFill>
        <p:spPr>
          <a:xfrm>
            <a:off x="7518803" y="3429000"/>
            <a:ext cx="3679422" cy="2251075"/>
          </a:xfrm>
          <a:prstGeom prst="rect">
            <a:avLst/>
          </a:prstGeom>
        </p:spPr>
      </p:pic>
      <p:pic>
        <p:nvPicPr>
          <p:cNvPr id="7" name="Picture 6">
            <a:extLst>
              <a:ext uri="{FF2B5EF4-FFF2-40B4-BE49-F238E27FC236}">
                <a16:creationId xmlns:a16="http://schemas.microsoft.com/office/drawing/2014/main" id="{EC5BB42E-767A-B742-934D-661E704FB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2160" y="5651773"/>
            <a:ext cx="2529840" cy="1264920"/>
          </a:xfrm>
          <a:prstGeom prst="rect">
            <a:avLst/>
          </a:prstGeom>
        </p:spPr>
      </p:pic>
    </p:spTree>
    <p:extLst>
      <p:ext uri="{BB962C8B-B14F-4D97-AF65-F5344CB8AC3E}">
        <p14:creationId xmlns:p14="http://schemas.microsoft.com/office/powerpoint/2010/main" val="1745260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8172-A97A-AA4F-8545-823AA1C2B1B7}"/>
              </a:ext>
            </a:extLst>
          </p:cNvPr>
          <p:cNvSpPr>
            <a:spLocks noGrp="1"/>
          </p:cNvSpPr>
          <p:nvPr>
            <p:ph type="title"/>
          </p:nvPr>
        </p:nvSpPr>
        <p:spPr/>
        <p:txBody>
          <a:bodyPr/>
          <a:lstStyle/>
          <a:p>
            <a:r>
              <a:rPr lang="en-US" dirty="0"/>
              <a:t>What can we do if we recognize burnout?</a:t>
            </a:r>
          </a:p>
        </p:txBody>
      </p:sp>
      <p:sp>
        <p:nvSpPr>
          <p:cNvPr id="3" name="Content Placeholder 2">
            <a:extLst>
              <a:ext uri="{FF2B5EF4-FFF2-40B4-BE49-F238E27FC236}">
                <a16:creationId xmlns:a16="http://schemas.microsoft.com/office/drawing/2014/main" id="{4C431A12-6D19-C548-8D7E-85282D3AAEA3}"/>
              </a:ext>
            </a:extLst>
          </p:cNvPr>
          <p:cNvSpPr>
            <a:spLocks noGrp="1"/>
          </p:cNvSpPr>
          <p:nvPr>
            <p:ph idx="1"/>
          </p:nvPr>
        </p:nvSpPr>
        <p:spPr/>
        <p:txBody>
          <a:bodyPr/>
          <a:lstStyle/>
          <a:p>
            <a:r>
              <a:rPr lang="en-US" sz="2400" dirty="0"/>
              <a:t>“Throw them a lifeline when they might be drowning”</a:t>
            </a:r>
          </a:p>
          <a:p>
            <a:r>
              <a:rPr lang="en-US" sz="2400" dirty="0"/>
              <a:t>Approach with kindness and respect, you might have been in their shoes or be in the future</a:t>
            </a:r>
          </a:p>
          <a:p>
            <a:r>
              <a:rPr lang="en-US" sz="2400" dirty="0"/>
              <a:t>Be empathetic and compassionate</a:t>
            </a:r>
          </a:p>
          <a:p>
            <a:r>
              <a:rPr lang="en-US" sz="2400" dirty="0"/>
              <a:t>Reassure your colleagues that seeking help is a sign of strength and not weakness</a:t>
            </a:r>
          </a:p>
          <a:p>
            <a:r>
              <a:rPr lang="en-US" sz="2400" dirty="0"/>
              <a:t>Encourage them to speak to family, other </a:t>
            </a:r>
            <a:r>
              <a:rPr lang="en-US" sz="2400" dirty="0" err="1"/>
              <a:t>phroviders</a:t>
            </a:r>
            <a:r>
              <a:rPr lang="en-US" sz="2400" dirty="0"/>
              <a:t>, or seek out professional help</a:t>
            </a:r>
          </a:p>
          <a:p>
            <a:endParaRPr lang="en-US" dirty="0"/>
          </a:p>
        </p:txBody>
      </p:sp>
      <p:pic>
        <p:nvPicPr>
          <p:cNvPr id="5" name="Picture 4">
            <a:extLst>
              <a:ext uri="{FF2B5EF4-FFF2-40B4-BE49-F238E27FC236}">
                <a16:creationId xmlns:a16="http://schemas.microsoft.com/office/drawing/2014/main" id="{2BD88249-0244-4A46-8169-CE060EF40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2514286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3590-8D67-AD49-9498-D3B971556A31}"/>
              </a:ext>
            </a:extLst>
          </p:cNvPr>
          <p:cNvSpPr>
            <a:spLocks noGrp="1"/>
          </p:cNvSpPr>
          <p:nvPr>
            <p:ph type="title"/>
          </p:nvPr>
        </p:nvSpPr>
        <p:spPr/>
        <p:txBody>
          <a:bodyPr/>
          <a:lstStyle/>
          <a:p>
            <a:endParaRPr lang="en-US"/>
          </a:p>
        </p:txBody>
      </p:sp>
      <p:pic>
        <p:nvPicPr>
          <p:cNvPr id="4" name="Content Placeholder 4" descr="A close up of an animal&#10;&#10;Description automatically generated">
            <a:extLst>
              <a:ext uri="{FF2B5EF4-FFF2-40B4-BE49-F238E27FC236}">
                <a16:creationId xmlns:a16="http://schemas.microsoft.com/office/drawing/2014/main" id="{C53F86AB-F90A-A247-A32B-9ED461C492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680" y="207818"/>
            <a:ext cx="11968331" cy="5375564"/>
          </a:xfrm>
        </p:spPr>
      </p:pic>
      <p:pic>
        <p:nvPicPr>
          <p:cNvPr id="6" name="Picture 5">
            <a:extLst>
              <a:ext uri="{FF2B5EF4-FFF2-40B4-BE49-F238E27FC236}">
                <a16:creationId xmlns:a16="http://schemas.microsoft.com/office/drawing/2014/main" id="{D8C1000C-E837-9048-BB9D-3D30238CB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0240" y="5590813"/>
            <a:ext cx="2651760" cy="1325880"/>
          </a:xfrm>
          <a:prstGeom prst="rect">
            <a:avLst/>
          </a:prstGeom>
        </p:spPr>
      </p:pic>
    </p:spTree>
    <p:extLst>
      <p:ext uri="{BB962C8B-B14F-4D97-AF65-F5344CB8AC3E}">
        <p14:creationId xmlns:p14="http://schemas.microsoft.com/office/powerpoint/2010/main" val="143676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27C4-BF70-654B-A830-D39936152BDF}"/>
              </a:ext>
            </a:extLst>
          </p:cNvPr>
          <p:cNvSpPr>
            <a:spLocks noGrp="1"/>
          </p:cNvSpPr>
          <p:nvPr>
            <p:ph type="title"/>
          </p:nvPr>
        </p:nvSpPr>
        <p:spPr>
          <a:xfrm>
            <a:off x="831850" y="1709738"/>
            <a:ext cx="10515600" cy="3542790"/>
          </a:xfrm>
        </p:spPr>
        <p:txBody>
          <a:bodyPr>
            <a:normAutofit fontScale="90000"/>
          </a:bodyPr>
          <a:lstStyle/>
          <a:p>
            <a:pPr algn="ctr"/>
            <a:r>
              <a:rPr lang="en-US" sz="8800" b="1" dirty="0"/>
              <a:t>How has Burnout changed with </a:t>
            </a:r>
            <a:br>
              <a:rPr lang="en-US" sz="8800" b="1" dirty="0"/>
            </a:br>
            <a:r>
              <a:rPr lang="en-US" sz="8800" b="1" dirty="0"/>
              <a:t>COVID-19 ?</a:t>
            </a:r>
          </a:p>
        </p:txBody>
      </p:sp>
      <p:pic>
        <p:nvPicPr>
          <p:cNvPr id="5" name="Picture 4">
            <a:extLst>
              <a:ext uri="{FF2B5EF4-FFF2-40B4-BE49-F238E27FC236}">
                <a16:creationId xmlns:a16="http://schemas.microsoft.com/office/drawing/2014/main" id="{2ABCF74F-E809-5F4C-8BF0-422381B6E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416540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1A3692-0446-834A-803D-7523782C77CA}"/>
              </a:ext>
            </a:extLst>
          </p:cNvPr>
          <p:cNvPicPr>
            <a:picLocks noChangeAspect="1"/>
          </p:cNvPicPr>
          <p:nvPr/>
        </p:nvPicPr>
        <p:blipFill>
          <a:blip r:embed="rId3"/>
          <a:stretch>
            <a:fillRect/>
          </a:stretch>
        </p:blipFill>
        <p:spPr>
          <a:xfrm>
            <a:off x="2746375" y="365125"/>
            <a:ext cx="6699250" cy="5485448"/>
          </a:xfrm>
          <a:prstGeom prst="rect">
            <a:avLst/>
          </a:prstGeom>
        </p:spPr>
      </p:pic>
      <p:pic>
        <p:nvPicPr>
          <p:cNvPr id="4" name="Picture 3">
            <a:extLst>
              <a:ext uri="{FF2B5EF4-FFF2-40B4-BE49-F238E27FC236}">
                <a16:creationId xmlns:a16="http://schemas.microsoft.com/office/drawing/2014/main" id="{A5828C21-3D51-2346-9226-DE0166CBD7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5624" y="5543505"/>
            <a:ext cx="2746375" cy="1373188"/>
          </a:xfrm>
          <a:prstGeom prst="rect">
            <a:avLst/>
          </a:prstGeom>
        </p:spPr>
      </p:pic>
    </p:spTree>
    <p:extLst>
      <p:ext uri="{BB962C8B-B14F-4D97-AF65-F5344CB8AC3E}">
        <p14:creationId xmlns:p14="http://schemas.microsoft.com/office/powerpoint/2010/main" val="1399611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AB0C9-E1DD-D541-8A9F-7251B9A7E899}"/>
              </a:ext>
            </a:extLst>
          </p:cNvPr>
          <p:cNvSpPr>
            <a:spLocks noGrp="1"/>
          </p:cNvSpPr>
          <p:nvPr>
            <p:ph type="title"/>
          </p:nvPr>
        </p:nvSpPr>
        <p:spPr/>
        <p:txBody>
          <a:bodyPr/>
          <a:lstStyle/>
          <a:p>
            <a:r>
              <a:rPr lang="en-US" dirty="0"/>
              <a:t>The onset of COVID</a:t>
            </a:r>
          </a:p>
        </p:txBody>
      </p:sp>
      <p:sp>
        <p:nvSpPr>
          <p:cNvPr id="3" name="Content Placeholder 2">
            <a:extLst>
              <a:ext uri="{FF2B5EF4-FFF2-40B4-BE49-F238E27FC236}">
                <a16:creationId xmlns:a16="http://schemas.microsoft.com/office/drawing/2014/main" id="{719041F7-32DA-7541-9FAF-FEC80672BFA6}"/>
              </a:ext>
            </a:extLst>
          </p:cNvPr>
          <p:cNvSpPr>
            <a:spLocks noGrp="1"/>
          </p:cNvSpPr>
          <p:nvPr>
            <p:ph idx="1"/>
          </p:nvPr>
        </p:nvSpPr>
        <p:spPr>
          <a:xfrm>
            <a:off x="838200" y="1825625"/>
            <a:ext cx="10515600" cy="4667250"/>
          </a:xfrm>
        </p:spPr>
        <p:txBody>
          <a:bodyPr>
            <a:normAutofit/>
          </a:bodyPr>
          <a:lstStyle/>
          <a:p>
            <a:r>
              <a:rPr lang="en-US" sz="3200" dirty="0"/>
              <a:t>The World Health Organization declared COVID-19 a pandemic on February 11, 2020</a:t>
            </a:r>
          </a:p>
          <a:p>
            <a:r>
              <a:rPr lang="en-US" sz="3200" dirty="0"/>
              <a:t>Financial instability started to set in</a:t>
            </a:r>
          </a:p>
          <a:p>
            <a:pPr lvl="1"/>
            <a:r>
              <a:rPr lang="en-US" sz="3200" dirty="0"/>
              <a:t>Unprecedented societal stress and anxiety </a:t>
            </a:r>
          </a:p>
          <a:p>
            <a:pPr lvl="1"/>
            <a:r>
              <a:rPr lang="en-US" sz="3200" dirty="0"/>
              <a:t>Impending overall economic downturn</a:t>
            </a:r>
          </a:p>
          <a:p>
            <a:pPr lvl="1"/>
            <a:r>
              <a:rPr lang="en-US" sz="3200" dirty="0"/>
              <a:t>Uncertainty about future occupational issues </a:t>
            </a:r>
          </a:p>
        </p:txBody>
      </p:sp>
      <p:pic>
        <p:nvPicPr>
          <p:cNvPr id="5" name="Picture 4">
            <a:extLst>
              <a:ext uri="{FF2B5EF4-FFF2-40B4-BE49-F238E27FC236}">
                <a16:creationId xmlns:a16="http://schemas.microsoft.com/office/drawing/2014/main" id="{151A1BC2-35AB-F145-8060-AE702BF7E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2349183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060E-7288-BC4A-8508-D13AE51BFABD}"/>
              </a:ext>
            </a:extLst>
          </p:cNvPr>
          <p:cNvSpPr>
            <a:spLocks noGrp="1"/>
          </p:cNvSpPr>
          <p:nvPr>
            <p:ph type="title"/>
          </p:nvPr>
        </p:nvSpPr>
        <p:spPr/>
        <p:txBody>
          <a:bodyPr/>
          <a:lstStyle/>
          <a:p>
            <a:r>
              <a:rPr lang="en-US" dirty="0"/>
              <a:t>The Work Environment</a:t>
            </a:r>
          </a:p>
        </p:txBody>
      </p:sp>
      <p:sp>
        <p:nvSpPr>
          <p:cNvPr id="3" name="Content Placeholder 2">
            <a:extLst>
              <a:ext uri="{FF2B5EF4-FFF2-40B4-BE49-F238E27FC236}">
                <a16:creationId xmlns:a16="http://schemas.microsoft.com/office/drawing/2014/main" id="{F69B421B-47FF-2744-8F0A-4B3DAE596C54}"/>
              </a:ext>
            </a:extLst>
          </p:cNvPr>
          <p:cNvSpPr>
            <a:spLocks noGrp="1"/>
          </p:cNvSpPr>
          <p:nvPr>
            <p:ph idx="1"/>
          </p:nvPr>
        </p:nvSpPr>
        <p:spPr>
          <a:xfrm>
            <a:off x="838200" y="1690688"/>
            <a:ext cx="10515600" cy="2971227"/>
          </a:xfrm>
        </p:spPr>
        <p:txBody>
          <a:bodyPr>
            <a:noAutofit/>
          </a:bodyPr>
          <a:lstStyle/>
          <a:p>
            <a:r>
              <a:rPr lang="en-US" sz="2200" dirty="0"/>
              <a:t>The work environment has changed </a:t>
            </a:r>
          </a:p>
          <a:p>
            <a:r>
              <a:rPr lang="en-US" sz="2200" dirty="0"/>
              <a:t>Longer work hours, limited resources available at work</a:t>
            </a:r>
          </a:p>
          <a:p>
            <a:pPr lvl="1"/>
            <a:r>
              <a:rPr lang="en-US" sz="2200" dirty="0"/>
              <a:t>Disrupted work-life balance </a:t>
            </a:r>
            <a:r>
              <a:rPr lang="en-US" sz="2200" dirty="0">
                <a:sym typeface="Wingdings" pitchFamily="2" charset="2"/>
              </a:rPr>
              <a:t> </a:t>
            </a:r>
            <a:r>
              <a:rPr lang="en-US" sz="2200" dirty="0"/>
              <a:t>sleep disturbances and fatigue</a:t>
            </a:r>
          </a:p>
          <a:p>
            <a:r>
              <a:rPr lang="en-US" sz="2200" dirty="0"/>
              <a:t>Risk of getting infection</a:t>
            </a:r>
          </a:p>
          <a:p>
            <a:pPr lvl="1"/>
            <a:r>
              <a:rPr lang="en-US" sz="2200" dirty="0"/>
              <a:t>Taking care of patients while remembering to take care of yourself </a:t>
            </a:r>
          </a:p>
          <a:p>
            <a:pPr lvl="1"/>
            <a:r>
              <a:rPr lang="en-US" sz="2200" dirty="0"/>
              <a:t>Potentially passing along to loved ones </a:t>
            </a:r>
          </a:p>
          <a:p>
            <a:pPr lvl="1"/>
            <a:r>
              <a:rPr lang="en-US" sz="2200" dirty="0"/>
              <a:t>Anxiety about the asymptomatic carrier phase</a:t>
            </a:r>
          </a:p>
          <a:p>
            <a:r>
              <a:rPr lang="en-US" sz="2200" dirty="0"/>
              <a:t>Limited autonomy</a:t>
            </a:r>
          </a:p>
          <a:p>
            <a:pPr lvl="1"/>
            <a:r>
              <a:rPr lang="en-US" sz="2200" dirty="0"/>
              <a:t>Going to work and making life choices when the options have been limited</a:t>
            </a:r>
          </a:p>
        </p:txBody>
      </p:sp>
      <p:pic>
        <p:nvPicPr>
          <p:cNvPr id="5" name="Picture 4">
            <a:extLst>
              <a:ext uri="{FF2B5EF4-FFF2-40B4-BE49-F238E27FC236}">
                <a16:creationId xmlns:a16="http://schemas.microsoft.com/office/drawing/2014/main" id="{D33122ED-BC60-3341-ACEC-077DEFCE6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1839494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37D0-1CB8-4844-BD21-DFA77F65B974}"/>
              </a:ext>
            </a:extLst>
          </p:cNvPr>
          <p:cNvSpPr>
            <a:spLocks noGrp="1"/>
          </p:cNvSpPr>
          <p:nvPr>
            <p:ph type="title"/>
          </p:nvPr>
        </p:nvSpPr>
        <p:spPr/>
        <p:txBody>
          <a:bodyPr/>
          <a:lstStyle/>
          <a:p>
            <a:r>
              <a:rPr lang="en-US" dirty="0"/>
              <a:t>Evolution of Telemedicine </a:t>
            </a:r>
          </a:p>
        </p:txBody>
      </p:sp>
      <p:sp>
        <p:nvSpPr>
          <p:cNvPr id="3" name="Content Placeholder 2">
            <a:extLst>
              <a:ext uri="{FF2B5EF4-FFF2-40B4-BE49-F238E27FC236}">
                <a16:creationId xmlns:a16="http://schemas.microsoft.com/office/drawing/2014/main" id="{B522C8E6-CB33-C141-924B-3951B7DD5820}"/>
              </a:ext>
            </a:extLst>
          </p:cNvPr>
          <p:cNvSpPr>
            <a:spLocks noGrp="1"/>
          </p:cNvSpPr>
          <p:nvPr>
            <p:ph idx="1"/>
          </p:nvPr>
        </p:nvSpPr>
        <p:spPr>
          <a:xfrm>
            <a:off x="838200" y="1449135"/>
            <a:ext cx="10515600" cy="4203520"/>
          </a:xfrm>
        </p:spPr>
        <p:txBody>
          <a:bodyPr>
            <a:normAutofit lnSpcReduction="10000"/>
          </a:bodyPr>
          <a:lstStyle/>
          <a:p>
            <a:r>
              <a:rPr lang="en-US" dirty="0"/>
              <a:t>Telehealth has increased in most settings </a:t>
            </a:r>
          </a:p>
          <a:p>
            <a:r>
              <a:rPr lang="en-US" dirty="0"/>
              <a:t>It can be beneficial for health care workers who are quarantined </a:t>
            </a:r>
          </a:p>
          <a:p>
            <a:pPr lvl="1"/>
            <a:r>
              <a:rPr lang="en-US" dirty="0"/>
              <a:t>Misconception that is can replace in-person care</a:t>
            </a:r>
          </a:p>
          <a:p>
            <a:r>
              <a:rPr lang="en-US" dirty="0"/>
              <a:t>It does not help with patient-provider interaction</a:t>
            </a:r>
          </a:p>
          <a:p>
            <a:pPr lvl="1"/>
            <a:r>
              <a:rPr lang="en-US" dirty="0"/>
              <a:t>Barriers to technology </a:t>
            </a:r>
          </a:p>
          <a:p>
            <a:pPr lvl="1"/>
            <a:r>
              <a:rPr lang="en-US" dirty="0"/>
              <a:t>Reduced development of rapport</a:t>
            </a:r>
          </a:p>
          <a:p>
            <a:pPr lvl="1"/>
            <a:r>
              <a:rPr lang="en-US" dirty="0"/>
              <a:t>Decreased physician satisfaction </a:t>
            </a:r>
          </a:p>
          <a:p>
            <a:r>
              <a:rPr lang="en-US" dirty="0"/>
              <a:t>May provide a false sense of reassurance to patients</a:t>
            </a:r>
          </a:p>
          <a:p>
            <a:pPr lvl="1"/>
            <a:r>
              <a:rPr lang="en-US" dirty="0"/>
              <a:t>Physical exams cannot be performed</a:t>
            </a:r>
          </a:p>
          <a:p>
            <a:pPr lvl="1"/>
            <a:r>
              <a:rPr lang="en-US" dirty="0"/>
              <a:t>Reduced access to laboratory tests and information</a:t>
            </a:r>
          </a:p>
          <a:p>
            <a:pPr marL="457200" lvl="1" indent="0">
              <a:buNone/>
            </a:pPr>
            <a:endParaRPr lang="en-US" dirty="0"/>
          </a:p>
          <a:p>
            <a:pPr marL="457200" lvl="1" indent="0">
              <a:buNone/>
            </a:pPr>
            <a:endParaRPr lang="en-US" dirty="0"/>
          </a:p>
          <a:p>
            <a:endParaRPr lang="en-US" b="1" dirty="0"/>
          </a:p>
          <a:p>
            <a:endParaRPr lang="en-US" dirty="0"/>
          </a:p>
        </p:txBody>
      </p:sp>
      <p:pic>
        <p:nvPicPr>
          <p:cNvPr id="6" name="Picture 5">
            <a:extLst>
              <a:ext uri="{FF2B5EF4-FFF2-40B4-BE49-F238E27FC236}">
                <a16:creationId xmlns:a16="http://schemas.microsoft.com/office/drawing/2014/main" id="{02FCE424-D136-4041-95CA-73CFD0B67B16}"/>
              </a:ext>
            </a:extLst>
          </p:cNvPr>
          <p:cNvPicPr>
            <a:picLocks noChangeAspect="1"/>
          </p:cNvPicPr>
          <p:nvPr/>
        </p:nvPicPr>
        <p:blipFill>
          <a:blip r:embed="rId3"/>
          <a:stretch>
            <a:fillRect/>
          </a:stretch>
        </p:blipFill>
        <p:spPr>
          <a:xfrm>
            <a:off x="8773752" y="3038622"/>
            <a:ext cx="3407224" cy="2370243"/>
          </a:xfrm>
          <a:prstGeom prst="rect">
            <a:avLst/>
          </a:prstGeom>
        </p:spPr>
      </p:pic>
      <p:pic>
        <p:nvPicPr>
          <p:cNvPr id="7" name="Picture 6">
            <a:extLst>
              <a:ext uri="{FF2B5EF4-FFF2-40B4-BE49-F238E27FC236}">
                <a16:creationId xmlns:a16="http://schemas.microsoft.com/office/drawing/2014/main" id="{59185EFA-5AA0-794E-A168-FDB464442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680" y="5446033"/>
            <a:ext cx="2941320" cy="1470660"/>
          </a:xfrm>
          <a:prstGeom prst="rect">
            <a:avLst/>
          </a:prstGeom>
        </p:spPr>
      </p:pic>
    </p:spTree>
    <p:extLst>
      <p:ext uri="{BB962C8B-B14F-4D97-AF65-F5344CB8AC3E}">
        <p14:creationId xmlns:p14="http://schemas.microsoft.com/office/powerpoint/2010/main" val="722978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E409-BD26-8349-B55F-7F3DEBC437E6}"/>
              </a:ext>
            </a:extLst>
          </p:cNvPr>
          <p:cNvSpPr>
            <a:spLocks noGrp="1"/>
          </p:cNvSpPr>
          <p:nvPr>
            <p:ph type="title"/>
          </p:nvPr>
        </p:nvSpPr>
        <p:spPr/>
        <p:txBody>
          <a:bodyPr/>
          <a:lstStyle/>
          <a:p>
            <a:r>
              <a:rPr lang="en-US" dirty="0"/>
              <a:t>Personal Issues</a:t>
            </a:r>
          </a:p>
        </p:txBody>
      </p:sp>
      <p:sp>
        <p:nvSpPr>
          <p:cNvPr id="3" name="Content Placeholder 2">
            <a:extLst>
              <a:ext uri="{FF2B5EF4-FFF2-40B4-BE49-F238E27FC236}">
                <a16:creationId xmlns:a16="http://schemas.microsoft.com/office/drawing/2014/main" id="{136AC4CD-302B-D94F-BD86-C192BBF7398B}"/>
              </a:ext>
            </a:extLst>
          </p:cNvPr>
          <p:cNvSpPr>
            <a:spLocks noGrp="1"/>
          </p:cNvSpPr>
          <p:nvPr>
            <p:ph idx="1"/>
          </p:nvPr>
        </p:nvSpPr>
        <p:spPr>
          <a:xfrm>
            <a:off x="838200" y="1417662"/>
            <a:ext cx="10515600" cy="4290411"/>
          </a:xfrm>
        </p:spPr>
        <p:txBody>
          <a:bodyPr>
            <a:normAutofit fontScale="92500" lnSpcReduction="10000"/>
          </a:bodyPr>
          <a:lstStyle/>
          <a:p>
            <a:r>
              <a:rPr lang="en-US" sz="3500" dirty="0"/>
              <a:t>Worrying about the risk of infection and asymptomatic carrier state </a:t>
            </a:r>
          </a:p>
          <a:p>
            <a:r>
              <a:rPr lang="en-US" sz="3500" dirty="0"/>
              <a:t>What happens if you do get sick?</a:t>
            </a:r>
          </a:p>
          <a:p>
            <a:pPr lvl="1"/>
            <a:r>
              <a:rPr lang="en-US" sz="3500" dirty="0"/>
              <a:t>Risk of putting loved ones at risk </a:t>
            </a:r>
          </a:p>
          <a:p>
            <a:pPr lvl="1"/>
            <a:r>
              <a:rPr lang="en-US" sz="3500" dirty="0"/>
              <a:t>Disrupted social support </a:t>
            </a:r>
          </a:p>
          <a:p>
            <a:pPr lvl="1"/>
            <a:r>
              <a:rPr lang="en-US" sz="3500" dirty="0"/>
              <a:t>Being rejected both by patients and the general public due to being considered “high-risk”</a:t>
            </a:r>
          </a:p>
          <a:p>
            <a:r>
              <a:rPr lang="en-US" sz="3500" dirty="0"/>
              <a:t>Emotional breakdowns result from choosing between family responsibilities and inner professional duties to others </a:t>
            </a:r>
          </a:p>
          <a:p>
            <a:endParaRPr lang="en-US" dirty="0"/>
          </a:p>
        </p:txBody>
      </p:sp>
      <p:pic>
        <p:nvPicPr>
          <p:cNvPr id="5" name="Picture 4">
            <a:extLst>
              <a:ext uri="{FF2B5EF4-FFF2-40B4-BE49-F238E27FC236}">
                <a16:creationId xmlns:a16="http://schemas.microsoft.com/office/drawing/2014/main" id="{AC9D2E61-FFE9-3B46-AC96-A7C5FD984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1934258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595D-F306-9847-A60C-FD7A71A4E245}"/>
              </a:ext>
            </a:extLst>
          </p:cNvPr>
          <p:cNvSpPr>
            <a:spLocks noGrp="1"/>
          </p:cNvSpPr>
          <p:nvPr>
            <p:ph type="title"/>
          </p:nvPr>
        </p:nvSpPr>
        <p:spPr/>
        <p:txBody>
          <a:bodyPr/>
          <a:lstStyle/>
          <a:p>
            <a:r>
              <a:rPr lang="en-US" dirty="0"/>
              <a:t>The “Second Wave”</a:t>
            </a:r>
          </a:p>
        </p:txBody>
      </p:sp>
      <p:sp>
        <p:nvSpPr>
          <p:cNvPr id="3" name="Content Placeholder 2">
            <a:extLst>
              <a:ext uri="{FF2B5EF4-FFF2-40B4-BE49-F238E27FC236}">
                <a16:creationId xmlns:a16="http://schemas.microsoft.com/office/drawing/2014/main" id="{D223639B-7D1A-3943-A09A-B43362D7A9F5}"/>
              </a:ext>
            </a:extLst>
          </p:cNvPr>
          <p:cNvSpPr>
            <a:spLocks noGrp="1"/>
          </p:cNvSpPr>
          <p:nvPr>
            <p:ph idx="1"/>
          </p:nvPr>
        </p:nvSpPr>
        <p:spPr>
          <a:xfrm>
            <a:off x="838200" y="1572407"/>
            <a:ext cx="10515600" cy="4288066"/>
          </a:xfrm>
        </p:spPr>
        <p:txBody>
          <a:bodyPr>
            <a:normAutofit/>
          </a:bodyPr>
          <a:lstStyle/>
          <a:p>
            <a:r>
              <a:rPr lang="en-US" sz="2000" dirty="0"/>
              <a:t>The Second Wave refers to what is termed the by-products of the initial wave</a:t>
            </a:r>
          </a:p>
          <a:p>
            <a:pPr lvl="1"/>
            <a:r>
              <a:rPr lang="en-US" sz="2000" dirty="0"/>
              <a:t>It does NOT refer to the second wave of COVID</a:t>
            </a:r>
          </a:p>
          <a:p>
            <a:pPr lvl="1"/>
            <a:r>
              <a:rPr lang="en-US" sz="2000" dirty="0"/>
              <a:t>Rebound in medical needs</a:t>
            </a:r>
          </a:p>
          <a:p>
            <a:pPr lvl="1"/>
            <a:r>
              <a:rPr lang="en-US" sz="2000" dirty="0"/>
              <a:t>Intermediate term COVID infection consequences</a:t>
            </a:r>
          </a:p>
          <a:p>
            <a:pPr lvl="1"/>
            <a:r>
              <a:rPr lang="en-US" sz="2000" dirty="0"/>
              <a:t>Patients often ignore care and can become more decompensated</a:t>
            </a:r>
          </a:p>
          <a:p>
            <a:r>
              <a:rPr lang="en-US" sz="2000" dirty="0"/>
              <a:t>Providers are dealing with different issues and may not have adequate training</a:t>
            </a:r>
          </a:p>
          <a:p>
            <a:pPr lvl="1"/>
            <a:r>
              <a:rPr lang="en-US" sz="2000" dirty="0"/>
              <a:t>Increased anxiety at multiple levels </a:t>
            </a:r>
          </a:p>
          <a:p>
            <a:pPr lvl="1"/>
            <a:r>
              <a:rPr lang="en-US" sz="2000" dirty="0"/>
              <a:t>Worsened family dynamics resulting in marital conflicts </a:t>
            </a:r>
          </a:p>
          <a:p>
            <a:pPr lvl="1"/>
            <a:r>
              <a:rPr lang="en-US" sz="2000" dirty="0"/>
              <a:t>Domestic violence </a:t>
            </a:r>
          </a:p>
          <a:p>
            <a:r>
              <a:rPr lang="en-US" sz="2000" dirty="0"/>
              <a:t>These factors lead to health care provider burnout </a:t>
            </a:r>
          </a:p>
          <a:p>
            <a:pPr lvl="1"/>
            <a:r>
              <a:rPr lang="en-US" sz="2000" dirty="0"/>
              <a:t>Providers with burnout become part of the by-products as their mental health needs also need to be addressed</a:t>
            </a:r>
          </a:p>
          <a:p>
            <a:pPr lvl="1"/>
            <a:endParaRPr lang="en-US" dirty="0"/>
          </a:p>
        </p:txBody>
      </p:sp>
      <p:pic>
        <p:nvPicPr>
          <p:cNvPr id="6" name="Picture 5">
            <a:extLst>
              <a:ext uri="{FF2B5EF4-FFF2-40B4-BE49-F238E27FC236}">
                <a16:creationId xmlns:a16="http://schemas.microsoft.com/office/drawing/2014/main" id="{1D84AFFC-98CD-C842-85E3-96CF528FE380}"/>
              </a:ext>
            </a:extLst>
          </p:cNvPr>
          <p:cNvPicPr>
            <a:picLocks noChangeAspect="1"/>
          </p:cNvPicPr>
          <p:nvPr/>
        </p:nvPicPr>
        <p:blipFill>
          <a:blip r:embed="rId3"/>
          <a:stretch>
            <a:fillRect/>
          </a:stretch>
        </p:blipFill>
        <p:spPr>
          <a:xfrm>
            <a:off x="9252312" y="365125"/>
            <a:ext cx="2769717" cy="2278063"/>
          </a:xfrm>
          <a:prstGeom prst="rect">
            <a:avLst/>
          </a:prstGeom>
        </p:spPr>
      </p:pic>
      <p:pic>
        <p:nvPicPr>
          <p:cNvPr id="7" name="Picture 6">
            <a:extLst>
              <a:ext uri="{FF2B5EF4-FFF2-40B4-BE49-F238E27FC236}">
                <a16:creationId xmlns:a16="http://schemas.microsoft.com/office/drawing/2014/main" id="{7F13D316-C577-524C-913C-7349E0ECD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2195912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E63DA-D3E5-2B41-9B0B-F225C15A1662}"/>
              </a:ext>
            </a:extLst>
          </p:cNvPr>
          <p:cNvSpPr>
            <a:spLocks noGrp="1"/>
          </p:cNvSpPr>
          <p:nvPr>
            <p:ph type="title"/>
          </p:nvPr>
        </p:nvSpPr>
        <p:spPr/>
        <p:txBody>
          <a:bodyPr>
            <a:normAutofit/>
          </a:bodyPr>
          <a:lstStyle/>
          <a:p>
            <a:pPr algn="ctr"/>
            <a:r>
              <a:rPr lang="en-US" sz="8800" b="1" dirty="0"/>
              <a:t>How can providers with Burnout reset?</a:t>
            </a:r>
          </a:p>
        </p:txBody>
      </p:sp>
      <p:pic>
        <p:nvPicPr>
          <p:cNvPr id="5" name="Picture 4">
            <a:extLst>
              <a:ext uri="{FF2B5EF4-FFF2-40B4-BE49-F238E27FC236}">
                <a16:creationId xmlns:a16="http://schemas.microsoft.com/office/drawing/2014/main" id="{E1F9FD91-4976-D044-AD77-9FBD869F7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373651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17127C-E445-A34E-8FF7-D58E650D3768}"/>
              </a:ext>
            </a:extLst>
          </p:cNvPr>
          <p:cNvPicPr>
            <a:picLocks noChangeAspect="1"/>
          </p:cNvPicPr>
          <p:nvPr/>
        </p:nvPicPr>
        <p:blipFill>
          <a:blip r:embed="rId3"/>
          <a:stretch>
            <a:fillRect/>
          </a:stretch>
        </p:blipFill>
        <p:spPr>
          <a:xfrm>
            <a:off x="3941762" y="50800"/>
            <a:ext cx="4602163" cy="5932011"/>
          </a:xfrm>
          <a:prstGeom prst="rect">
            <a:avLst/>
          </a:prstGeom>
        </p:spPr>
      </p:pic>
      <p:pic>
        <p:nvPicPr>
          <p:cNvPr id="5" name="Picture 4">
            <a:extLst>
              <a:ext uri="{FF2B5EF4-FFF2-40B4-BE49-F238E27FC236}">
                <a16:creationId xmlns:a16="http://schemas.microsoft.com/office/drawing/2014/main" id="{93474AC3-B230-814E-AE8B-3D95AD4C2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1489392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A9540-039C-9C45-B7AF-FC21012FB4E7}"/>
              </a:ext>
            </a:extLst>
          </p:cNvPr>
          <p:cNvSpPr>
            <a:spLocks noGrp="1"/>
          </p:cNvSpPr>
          <p:nvPr>
            <p:ph type="title"/>
          </p:nvPr>
        </p:nvSpPr>
        <p:spPr/>
        <p:txBody>
          <a:bodyPr/>
          <a:lstStyle/>
          <a:p>
            <a:r>
              <a:rPr lang="en-US" dirty="0"/>
              <a:t>Perceived Support</a:t>
            </a:r>
          </a:p>
        </p:txBody>
      </p:sp>
      <p:sp>
        <p:nvSpPr>
          <p:cNvPr id="3" name="Content Placeholder 2">
            <a:extLst>
              <a:ext uri="{FF2B5EF4-FFF2-40B4-BE49-F238E27FC236}">
                <a16:creationId xmlns:a16="http://schemas.microsoft.com/office/drawing/2014/main" id="{71912DA6-5585-D847-ABA7-E25C2C01A8FB}"/>
              </a:ext>
            </a:extLst>
          </p:cNvPr>
          <p:cNvSpPr>
            <a:spLocks noGrp="1"/>
          </p:cNvSpPr>
          <p:nvPr>
            <p:ph idx="1"/>
          </p:nvPr>
        </p:nvSpPr>
        <p:spPr>
          <a:xfrm>
            <a:off x="838200" y="1441307"/>
            <a:ext cx="10515600" cy="2971227"/>
          </a:xfrm>
        </p:spPr>
        <p:txBody>
          <a:bodyPr>
            <a:noAutofit/>
          </a:bodyPr>
          <a:lstStyle/>
          <a:p>
            <a:r>
              <a:rPr lang="en-US" sz="4400" dirty="0"/>
              <a:t>The most important factor is </a:t>
            </a:r>
            <a:r>
              <a:rPr lang="en-US" sz="4400" b="1" dirty="0"/>
              <a:t>perceived support!</a:t>
            </a:r>
          </a:p>
          <a:p>
            <a:pPr lvl="1"/>
            <a:r>
              <a:rPr lang="en-US" sz="4400" dirty="0"/>
              <a:t>From Medical leadership</a:t>
            </a:r>
          </a:p>
          <a:p>
            <a:pPr lvl="2"/>
            <a:r>
              <a:rPr lang="en-US" sz="4400" dirty="0"/>
              <a:t>Scheduling accommodations, etc.</a:t>
            </a:r>
          </a:p>
          <a:p>
            <a:pPr lvl="2"/>
            <a:r>
              <a:rPr lang="en-US" sz="4400" dirty="0"/>
              <a:t>Designated staff for wellness</a:t>
            </a:r>
          </a:p>
          <a:p>
            <a:pPr lvl="1"/>
            <a:r>
              <a:rPr lang="en-US" sz="4400" dirty="0"/>
              <a:t>From the Community</a:t>
            </a:r>
          </a:p>
          <a:p>
            <a:pPr lvl="1"/>
            <a:r>
              <a:rPr lang="en-US" sz="4400" dirty="0"/>
              <a:t>From each other!</a:t>
            </a:r>
          </a:p>
        </p:txBody>
      </p:sp>
      <p:pic>
        <p:nvPicPr>
          <p:cNvPr id="5" name="Picture 4">
            <a:extLst>
              <a:ext uri="{FF2B5EF4-FFF2-40B4-BE49-F238E27FC236}">
                <a16:creationId xmlns:a16="http://schemas.microsoft.com/office/drawing/2014/main" id="{6300C7F3-0CDE-2F44-9BB7-DE2E8156A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2858424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DD05-15B6-8443-9ED6-2D3B793A3424}"/>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828E9756-E3CC-1045-99E1-7FD29AE62B3A}"/>
              </a:ext>
            </a:extLst>
          </p:cNvPr>
          <p:cNvSpPr>
            <a:spLocks noGrp="1"/>
          </p:cNvSpPr>
          <p:nvPr>
            <p:ph idx="1"/>
          </p:nvPr>
        </p:nvSpPr>
        <p:spPr>
          <a:xfrm>
            <a:off x="677334" y="1367212"/>
            <a:ext cx="8596668" cy="4495705"/>
          </a:xfrm>
        </p:spPr>
        <p:txBody>
          <a:bodyPr>
            <a:noAutofit/>
          </a:bodyPr>
          <a:lstStyle/>
          <a:p>
            <a:r>
              <a:rPr lang="en-US" sz="2400" dirty="0"/>
              <a:t>Determine three key components of Burnout</a:t>
            </a:r>
          </a:p>
          <a:p>
            <a:r>
              <a:rPr lang="en-US" sz="2400" dirty="0"/>
              <a:t>Discuss the cyclical and resources model of Burnout</a:t>
            </a:r>
          </a:p>
          <a:p>
            <a:r>
              <a:rPr lang="en-US" sz="2400" dirty="0"/>
              <a:t>Examine work and life events leading to Burnout</a:t>
            </a:r>
          </a:p>
          <a:p>
            <a:r>
              <a:rPr lang="en-US" sz="2400" dirty="0"/>
              <a:t>Look at how Burnout has evolved since the development of COVID-19</a:t>
            </a:r>
          </a:p>
          <a:p>
            <a:r>
              <a:rPr lang="en-US" sz="2400" dirty="0"/>
              <a:t>Recognize the 5 stages of Burnout</a:t>
            </a:r>
          </a:p>
          <a:p>
            <a:r>
              <a:rPr lang="en-US" sz="2400" dirty="0"/>
              <a:t>Offer strategies for providers with Burnout to reset</a:t>
            </a:r>
          </a:p>
        </p:txBody>
      </p:sp>
      <p:pic>
        <p:nvPicPr>
          <p:cNvPr id="5" name="Picture 4">
            <a:extLst>
              <a:ext uri="{FF2B5EF4-FFF2-40B4-BE49-F238E27FC236}">
                <a16:creationId xmlns:a16="http://schemas.microsoft.com/office/drawing/2014/main" id="{A4E93139-0C57-E847-80B0-6E2A150C0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2812956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39F7-8EBA-4248-8CC9-0B2B97C887D4}"/>
              </a:ext>
            </a:extLst>
          </p:cNvPr>
          <p:cNvSpPr>
            <a:spLocks noGrp="1"/>
          </p:cNvSpPr>
          <p:nvPr>
            <p:ph type="title"/>
          </p:nvPr>
        </p:nvSpPr>
        <p:spPr/>
        <p:txBody>
          <a:bodyPr/>
          <a:lstStyle/>
          <a:p>
            <a:r>
              <a:rPr lang="en-US" dirty="0"/>
              <a:t>Messages of Gratitude</a:t>
            </a:r>
          </a:p>
        </p:txBody>
      </p:sp>
      <p:sp>
        <p:nvSpPr>
          <p:cNvPr id="3" name="Content Placeholder 2">
            <a:extLst>
              <a:ext uri="{FF2B5EF4-FFF2-40B4-BE49-F238E27FC236}">
                <a16:creationId xmlns:a16="http://schemas.microsoft.com/office/drawing/2014/main" id="{C0ED4A37-8DC1-E04E-9ED4-B08E02B1FB17}"/>
              </a:ext>
            </a:extLst>
          </p:cNvPr>
          <p:cNvSpPr>
            <a:spLocks noGrp="1"/>
          </p:cNvSpPr>
          <p:nvPr>
            <p:ph idx="1"/>
          </p:nvPr>
        </p:nvSpPr>
        <p:spPr>
          <a:xfrm>
            <a:off x="838200" y="1382713"/>
            <a:ext cx="10515600" cy="2971227"/>
          </a:xfrm>
        </p:spPr>
        <p:txBody>
          <a:bodyPr>
            <a:noAutofit/>
          </a:bodyPr>
          <a:lstStyle/>
          <a:p>
            <a:r>
              <a:rPr lang="en-US" dirty="0"/>
              <a:t>Public acknowledgements</a:t>
            </a:r>
          </a:p>
          <a:p>
            <a:pPr lvl="1"/>
            <a:r>
              <a:rPr lang="en-US" sz="2800" dirty="0"/>
              <a:t>Messages of gratitude go a very long way</a:t>
            </a:r>
          </a:p>
          <a:p>
            <a:pPr lvl="1"/>
            <a:r>
              <a:rPr lang="en-US" sz="2800" dirty="0"/>
              <a:t>Often as events last longer the gratitude is taken for granted</a:t>
            </a:r>
          </a:p>
          <a:p>
            <a:r>
              <a:rPr lang="en-US" dirty="0"/>
              <a:t>Need clear messages that providers are valued </a:t>
            </a:r>
          </a:p>
          <a:p>
            <a:pPr lvl="1"/>
            <a:r>
              <a:rPr lang="en-US" dirty="0"/>
              <a:t>Send out positive messaging that emphasizes appreciation for dedication and altruism</a:t>
            </a:r>
          </a:p>
          <a:p>
            <a:r>
              <a:rPr lang="en-US" dirty="0"/>
              <a:t>Understanding that we are managing this time together </a:t>
            </a:r>
          </a:p>
          <a:p>
            <a:r>
              <a:rPr lang="en-US" dirty="0"/>
              <a:t>Share stories of success</a:t>
            </a:r>
          </a:p>
          <a:p>
            <a:r>
              <a:rPr lang="en-US" dirty="0"/>
              <a:t>Help manage expectations</a:t>
            </a:r>
          </a:p>
          <a:p>
            <a:pPr marL="457200" lvl="1" indent="0">
              <a:buNone/>
            </a:pPr>
            <a:endParaRPr lang="en-US" dirty="0"/>
          </a:p>
          <a:p>
            <a:pPr marL="457200" lvl="1" indent="0">
              <a:buNone/>
            </a:pPr>
            <a:endParaRPr lang="en-US" sz="2800" dirty="0"/>
          </a:p>
        </p:txBody>
      </p:sp>
      <p:pic>
        <p:nvPicPr>
          <p:cNvPr id="5" name="Picture 4">
            <a:extLst>
              <a:ext uri="{FF2B5EF4-FFF2-40B4-BE49-F238E27FC236}">
                <a16:creationId xmlns:a16="http://schemas.microsoft.com/office/drawing/2014/main" id="{BFA87B64-133B-6341-99A1-FDB20F0C8D15}"/>
              </a:ext>
            </a:extLst>
          </p:cNvPr>
          <p:cNvPicPr>
            <a:picLocks noChangeAspect="1"/>
          </p:cNvPicPr>
          <p:nvPr/>
        </p:nvPicPr>
        <p:blipFill>
          <a:blip r:embed="rId3"/>
          <a:stretch>
            <a:fillRect/>
          </a:stretch>
        </p:blipFill>
        <p:spPr>
          <a:xfrm>
            <a:off x="9365879" y="3657414"/>
            <a:ext cx="2233994" cy="1934509"/>
          </a:xfrm>
          <a:prstGeom prst="rect">
            <a:avLst/>
          </a:prstGeom>
        </p:spPr>
      </p:pic>
      <p:pic>
        <p:nvPicPr>
          <p:cNvPr id="6" name="Picture 5">
            <a:extLst>
              <a:ext uri="{FF2B5EF4-FFF2-40B4-BE49-F238E27FC236}">
                <a16:creationId xmlns:a16="http://schemas.microsoft.com/office/drawing/2014/main" id="{20ED5C83-5978-544E-B7F5-AF4F963DD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2363997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1B1D-79A0-C34D-A212-B1FB5BC7C0F6}"/>
              </a:ext>
            </a:extLst>
          </p:cNvPr>
          <p:cNvSpPr>
            <a:spLocks noGrp="1"/>
          </p:cNvSpPr>
          <p:nvPr>
            <p:ph type="title"/>
          </p:nvPr>
        </p:nvSpPr>
        <p:spPr/>
        <p:txBody>
          <a:bodyPr/>
          <a:lstStyle/>
          <a:p>
            <a:r>
              <a:rPr lang="en-US" dirty="0"/>
              <a:t>Improvements in the work environment </a:t>
            </a:r>
          </a:p>
        </p:txBody>
      </p:sp>
      <p:sp>
        <p:nvSpPr>
          <p:cNvPr id="3" name="Content Placeholder 2">
            <a:extLst>
              <a:ext uri="{FF2B5EF4-FFF2-40B4-BE49-F238E27FC236}">
                <a16:creationId xmlns:a16="http://schemas.microsoft.com/office/drawing/2014/main" id="{FC3D4A6C-9599-B442-8367-D494EB85E8F0}"/>
              </a:ext>
            </a:extLst>
          </p:cNvPr>
          <p:cNvSpPr>
            <a:spLocks noGrp="1"/>
          </p:cNvSpPr>
          <p:nvPr>
            <p:ph idx="1"/>
          </p:nvPr>
        </p:nvSpPr>
        <p:spPr>
          <a:xfrm>
            <a:off x="838200" y="1369590"/>
            <a:ext cx="10515600" cy="3474792"/>
          </a:xfrm>
        </p:spPr>
        <p:txBody>
          <a:bodyPr>
            <a:normAutofit fontScale="92500" lnSpcReduction="20000"/>
          </a:bodyPr>
          <a:lstStyle/>
          <a:p>
            <a:r>
              <a:rPr lang="en-US" sz="2200" dirty="0"/>
              <a:t>Adequate sleep</a:t>
            </a:r>
          </a:p>
          <a:p>
            <a:pPr lvl="1"/>
            <a:r>
              <a:rPr lang="en-US" sz="2200" dirty="0"/>
              <a:t>Access to call rooms-safe spaces </a:t>
            </a:r>
          </a:p>
          <a:p>
            <a:pPr lvl="1"/>
            <a:r>
              <a:rPr lang="en-US" sz="2200" dirty="0"/>
              <a:t>Decrease workload, improve scheduling</a:t>
            </a:r>
          </a:p>
          <a:p>
            <a:r>
              <a:rPr lang="en-US" sz="2200" dirty="0"/>
              <a:t>Provide water, healthy snacks, and items such as phone chargers</a:t>
            </a:r>
          </a:p>
          <a:p>
            <a:r>
              <a:rPr lang="en-US" sz="2200" dirty="0"/>
              <a:t>Involvement in shared-decision making </a:t>
            </a:r>
          </a:p>
          <a:p>
            <a:r>
              <a:rPr lang="en-US" sz="2200" dirty="0"/>
              <a:t>Opportunities for counseling like Employee Assistance Program (EAP) or the Suicide hotline</a:t>
            </a:r>
          </a:p>
          <a:p>
            <a:pPr lvl="1"/>
            <a:r>
              <a:rPr lang="en-US" sz="2200" dirty="0"/>
              <a:t>Schwartz rounds </a:t>
            </a:r>
          </a:p>
          <a:p>
            <a:r>
              <a:rPr lang="en-US" sz="2200" dirty="0"/>
              <a:t>Designate employees specifically in charge of wellness</a:t>
            </a:r>
          </a:p>
          <a:p>
            <a:pPr lvl="1"/>
            <a:r>
              <a:rPr lang="en-US" sz="2200" dirty="0"/>
              <a:t>Field concerns that arise </a:t>
            </a:r>
          </a:p>
          <a:p>
            <a:pPr lvl="1"/>
            <a:r>
              <a:rPr lang="en-US" sz="2200" dirty="0"/>
              <a:t>Educate providers and provide solutions to problems </a:t>
            </a:r>
          </a:p>
          <a:p>
            <a:pPr lvl="1"/>
            <a:r>
              <a:rPr lang="en-US" sz="2200" dirty="0"/>
              <a:t>Advocate for providers and encourage self-care</a:t>
            </a:r>
            <a:endParaRPr lang="en-US" dirty="0"/>
          </a:p>
          <a:p>
            <a:endParaRPr lang="en-US" dirty="0"/>
          </a:p>
        </p:txBody>
      </p:sp>
      <p:pic>
        <p:nvPicPr>
          <p:cNvPr id="5" name="Picture 4">
            <a:extLst>
              <a:ext uri="{FF2B5EF4-FFF2-40B4-BE49-F238E27FC236}">
                <a16:creationId xmlns:a16="http://schemas.microsoft.com/office/drawing/2014/main" id="{31433B23-2030-FB43-A292-C1FE6FB5B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4126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2AACE-2E4C-1B46-8004-016C17D46F8C}"/>
              </a:ext>
            </a:extLst>
          </p:cNvPr>
          <p:cNvSpPr>
            <a:spLocks noGrp="1"/>
          </p:cNvSpPr>
          <p:nvPr>
            <p:ph type="title"/>
          </p:nvPr>
        </p:nvSpPr>
        <p:spPr/>
        <p:txBody>
          <a:bodyPr/>
          <a:lstStyle/>
          <a:p>
            <a:r>
              <a:rPr lang="en-US" dirty="0"/>
              <a:t>Self-Monitoring </a:t>
            </a:r>
          </a:p>
        </p:txBody>
      </p:sp>
      <p:sp>
        <p:nvSpPr>
          <p:cNvPr id="3" name="Content Placeholder 2">
            <a:extLst>
              <a:ext uri="{FF2B5EF4-FFF2-40B4-BE49-F238E27FC236}">
                <a16:creationId xmlns:a16="http://schemas.microsoft.com/office/drawing/2014/main" id="{02E32652-A09F-2E48-BCDD-85EC5B9AC948}"/>
              </a:ext>
            </a:extLst>
          </p:cNvPr>
          <p:cNvSpPr>
            <a:spLocks noGrp="1"/>
          </p:cNvSpPr>
          <p:nvPr>
            <p:ph idx="1"/>
          </p:nvPr>
        </p:nvSpPr>
        <p:spPr>
          <a:xfrm>
            <a:off x="838200" y="1294660"/>
            <a:ext cx="10515600" cy="2971227"/>
          </a:xfrm>
        </p:spPr>
        <p:txBody>
          <a:bodyPr>
            <a:noAutofit/>
          </a:bodyPr>
          <a:lstStyle/>
          <a:p>
            <a:r>
              <a:rPr lang="en-US" sz="2400" dirty="0"/>
              <a:t>Providers need to be monitoring themselves for burnout and engaging with other providers to determine those who may be at risk</a:t>
            </a:r>
          </a:p>
          <a:p>
            <a:r>
              <a:rPr lang="en-US" sz="2400" dirty="0"/>
              <a:t>Be aware of amounts of fatigue, stress, and sleep</a:t>
            </a:r>
          </a:p>
          <a:p>
            <a:r>
              <a:rPr lang="en-US" sz="2400" dirty="0"/>
              <a:t>Use digital communication such as mobile health tools</a:t>
            </a:r>
          </a:p>
          <a:p>
            <a:pPr lvl="2"/>
            <a:r>
              <a:rPr lang="en-US" sz="2400" dirty="0"/>
              <a:t>Breathing exercises</a:t>
            </a:r>
          </a:p>
          <a:p>
            <a:pPr lvl="2"/>
            <a:r>
              <a:rPr lang="en-US" sz="2400" dirty="0"/>
              <a:t>Mindfulness to control stress and anxiety</a:t>
            </a:r>
          </a:p>
          <a:p>
            <a:r>
              <a:rPr lang="en-US" sz="2400" dirty="0"/>
              <a:t>Tele-health for peer support</a:t>
            </a:r>
          </a:p>
          <a:p>
            <a:pPr lvl="1"/>
            <a:r>
              <a:rPr lang="en-US" dirty="0"/>
              <a:t>Understanding the sense of community </a:t>
            </a:r>
          </a:p>
          <a:p>
            <a:pPr lvl="1"/>
            <a:r>
              <a:rPr lang="en-US" dirty="0"/>
              <a:t>Remembering we are all in this together </a:t>
            </a:r>
          </a:p>
          <a:p>
            <a:pPr lvl="1"/>
            <a:r>
              <a:rPr lang="en-US" dirty="0"/>
              <a:t>Groups on coping skills</a:t>
            </a:r>
          </a:p>
          <a:p>
            <a:pPr lvl="1"/>
            <a:r>
              <a:rPr lang="en-US" dirty="0"/>
              <a:t>De-stigmatization</a:t>
            </a:r>
          </a:p>
        </p:txBody>
      </p:sp>
      <p:pic>
        <p:nvPicPr>
          <p:cNvPr id="6" name="Picture 5">
            <a:extLst>
              <a:ext uri="{FF2B5EF4-FFF2-40B4-BE49-F238E27FC236}">
                <a16:creationId xmlns:a16="http://schemas.microsoft.com/office/drawing/2014/main" id="{A91B1B00-3340-FF42-A35A-F099F1ACDE50}"/>
              </a:ext>
            </a:extLst>
          </p:cNvPr>
          <p:cNvPicPr>
            <a:picLocks noChangeAspect="1"/>
          </p:cNvPicPr>
          <p:nvPr/>
        </p:nvPicPr>
        <p:blipFill>
          <a:blip r:embed="rId3"/>
          <a:stretch>
            <a:fillRect/>
          </a:stretch>
        </p:blipFill>
        <p:spPr>
          <a:xfrm>
            <a:off x="7560790" y="3334844"/>
            <a:ext cx="3163939" cy="2473818"/>
          </a:xfrm>
          <a:prstGeom prst="rect">
            <a:avLst/>
          </a:prstGeom>
        </p:spPr>
      </p:pic>
      <p:pic>
        <p:nvPicPr>
          <p:cNvPr id="7" name="Picture 6">
            <a:extLst>
              <a:ext uri="{FF2B5EF4-FFF2-40B4-BE49-F238E27FC236}">
                <a16:creationId xmlns:a16="http://schemas.microsoft.com/office/drawing/2014/main" id="{9712B707-A0C6-2249-AD7E-E2E95D8CB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440" y="5819413"/>
            <a:ext cx="2194560" cy="1097280"/>
          </a:xfrm>
          <a:prstGeom prst="rect">
            <a:avLst/>
          </a:prstGeom>
        </p:spPr>
      </p:pic>
    </p:spTree>
    <p:extLst>
      <p:ext uri="{BB962C8B-B14F-4D97-AF65-F5344CB8AC3E}">
        <p14:creationId xmlns:p14="http://schemas.microsoft.com/office/powerpoint/2010/main" val="2102669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14EBB-03E3-8A49-B85C-7F1DB820495D}"/>
              </a:ext>
            </a:extLst>
          </p:cNvPr>
          <p:cNvSpPr>
            <a:spLocks noGrp="1"/>
          </p:cNvSpPr>
          <p:nvPr>
            <p:ph type="title"/>
          </p:nvPr>
        </p:nvSpPr>
        <p:spPr/>
        <p:txBody>
          <a:bodyPr/>
          <a:lstStyle/>
          <a:p>
            <a:r>
              <a:rPr lang="en-US" dirty="0"/>
              <a:t>”Sleep Pods”</a:t>
            </a:r>
          </a:p>
        </p:txBody>
      </p:sp>
      <p:sp>
        <p:nvSpPr>
          <p:cNvPr id="3" name="Content Placeholder 2">
            <a:extLst>
              <a:ext uri="{FF2B5EF4-FFF2-40B4-BE49-F238E27FC236}">
                <a16:creationId xmlns:a16="http://schemas.microsoft.com/office/drawing/2014/main" id="{E6977E3A-3CBB-8F4F-9A93-E9A33C8CE91A}"/>
              </a:ext>
            </a:extLst>
          </p:cNvPr>
          <p:cNvSpPr>
            <a:spLocks noGrp="1"/>
          </p:cNvSpPr>
          <p:nvPr>
            <p:ph idx="1"/>
          </p:nvPr>
        </p:nvSpPr>
        <p:spPr>
          <a:xfrm>
            <a:off x="689344" y="1690688"/>
            <a:ext cx="10515600" cy="2971227"/>
          </a:xfrm>
        </p:spPr>
        <p:txBody>
          <a:bodyPr>
            <a:noAutofit/>
          </a:bodyPr>
          <a:lstStyle/>
          <a:p>
            <a:r>
              <a:rPr lang="en-US" sz="3200" dirty="0"/>
              <a:t>A hospital in Hereford Country in the UK installed ”sleep pods” for a 3 month period in their hospital</a:t>
            </a:r>
          </a:p>
          <a:p>
            <a:pPr lvl="1"/>
            <a:r>
              <a:rPr lang="en-US" sz="3200" dirty="0"/>
              <a:t>Zero gravity position</a:t>
            </a:r>
          </a:p>
          <a:p>
            <a:pPr lvl="1"/>
            <a:r>
              <a:rPr lang="en-US" sz="3200" dirty="0"/>
              <a:t>Noise cancelling headphones</a:t>
            </a:r>
          </a:p>
          <a:p>
            <a:pPr lvl="1"/>
            <a:r>
              <a:rPr lang="en-US" sz="3200" dirty="0"/>
              <a:t>Screen with gentle music</a:t>
            </a:r>
          </a:p>
          <a:p>
            <a:r>
              <a:rPr lang="en-US" sz="3200" dirty="0"/>
              <a:t>Purpose is to promote power naps</a:t>
            </a:r>
          </a:p>
          <a:p>
            <a:r>
              <a:rPr lang="en-US" sz="3200" dirty="0"/>
              <a:t>Periods of rest for 20 minutes</a:t>
            </a:r>
          </a:p>
        </p:txBody>
      </p:sp>
      <p:pic>
        <p:nvPicPr>
          <p:cNvPr id="5" name="Picture 4">
            <a:extLst>
              <a:ext uri="{FF2B5EF4-FFF2-40B4-BE49-F238E27FC236}">
                <a16:creationId xmlns:a16="http://schemas.microsoft.com/office/drawing/2014/main" id="{6979F077-641D-3A41-A8A4-3687FC5E15F1}"/>
              </a:ext>
            </a:extLst>
          </p:cNvPr>
          <p:cNvPicPr>
            <a:picLocks noChangeAspect="1"/>
          </p:cNvPicPr>
          <p:nvPr/>
        </p:nvPicPr>
        <p:blipFill>
          <a:blip r:embed="rId3"/>
          <a:stretch>
            <a:fillRect/>
          </a:stretch>
        </p:blipFill>
        <p:spPr>
          <a:xfrm>
            <a:off x="6724068" y="2646508"/>
            <a:ext cx="5247686" cy="3340970"/>
          </a:xfrm>
          <a:prstGeom prst="rect">
            <a:avLst/>
          </a:prstGeom>
        </p:spPr>
      </p:pic>
      <p:pic>
        <p:nvPicPr>
          <p:cNvPr id="7" name="Picture 6">
            <a:extLst>
              <a:ext uri="{FF2B5EF4-FFF2-40B4-BE49-F238E27FC236}">
                <a16:creationId xmlns:a16="http://schemas.microsoft.com/office/drawing/2014/main" id="{5F363084-5DD6-0045-9A03-5B1B3D48A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0280" y="5750833"/>
            <a:ext cx="2331720" cy="1165860"/>
          </a:xfrm>
          <a:prstGeom prst="rect">
            <a:avLst/>
          </a:prstGeom>
        </p:spPr>
      </p:pic>
    </p:spTree>
    <p:extLst>
      <p:ext uri="{BB962C8B-B14F-4D97-AF65-F5344CB8AC3E}">
        <p14:creationId xmlns:p14="http://schemas.microsoft.com/office/powerpoint/2010/main" val="3748758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C01C6-7B26-654C-82AA-574ACB3B13D5}"/>
              </a:ext>
            </a:extLst>
          </p:cNvPr>
          <p:cNvSpPr>
            <a:spLocks noGrp="1"/>
          </p:cNvSpPr>
          <p:nvPr>
            <p:ph type="title"/>
          </p:nvPr>
        </p:nvSpPr>
        <p:spPr/>
        <p:txBody>
          <a:bodyPr/>
          <a:lstStyle/>
          <a:p>
            <a:r>
              <a:rPr lang="en-US" dirty="0"/>
              <a:t>OASIS room</a:t>
            </a:r>
          </a:p>
        </p:txBody>
      </p:sp>
      <p:sp>
        <p:nvSpPr>
          <p:cNvPr id="3" name="Content Placeholder 2">
            <a:extLst>
              <a:ext uri="{FF2B5EF4-FFF2-40B4-BE49-F238E27FC236}">
                <a16:creationId xmlns:a16="http://schemas.microsoft.com/office/drawing/2014/main" id="{43CD50DC-4A26-8E42-BE85-E4A9EF8DD369}"/>
              </a:ext>
            </a:extLst>
          </p:cNvPr>
          <p:cNvSpPr>
            <a:spLocks noGrp="1"/>
          </p:cNvSpPr>
          <p:nvPr>
            <p:ph idx="1"/>
          </p:nvPr>
        </p:nvSpPr>
        <p:spPr/>
        <p:txBody>
          <a:bodyPr>
            <a:noAutofit/>
          </a:bodyPr>
          <a:lstStyle/>
          <a:p>
            <a:r>
              <a:rPr lang="en-US" sz="3200" dirty="0"/>
              <a:t>Christiana Hospital in Delaware developed the OASIS room</a:t>
            </a:r>
          </a:p>
          <a:p>
            <a:pPr lvl="1"/>
            <a:r>
              <a:rPr lang="en-US" sz="3200" dirty="0"/>
              <a:t>Opportunity to Achieve Staff Inspiration and Strength </a:t>
            </a:r>
          </a:p>
          <a:p>
            <a:r>
              <a:rPr lang="en-US" sz="3200" dirty="0"/>
              <a:t>Quiet space</a:t>
            </a:r>
          </a:p>
          <a:p>
            <a:pPr lvl="1"/>
            <a:r>
              <a:rPr lang="en-US" sz="3200" dirty="0"/>
              <a:t>Regroup</a:t>
            </a:r>
          </a:p>
          <a:p>
            <a:pPr lvl="1"/>
            <a:r>
              <a:rPr lang="en-US" sz="3200" dirty="0"/>
              <a:t>Reflect</a:t>
            </a:r>
          </a:p>
          <a:p>
            <a:pPr lvl="1"/>
            <a:r>
              <a:rPr lang="en-US" sz="3200" dirty="0"/>
              <a:t>Refresh</a:t>
            </a:r>
          </a:p>
        </p:txBody>
      </p:sp>
      <p:pic>
        <p:nvPicPr>
          <p:cNvPr id="5" name="Picture 4">
            <a:extLst>
              <a:ext uri="{FF2B5EF4-FFF2-40B4-BE49-F238E27FC236}">
                <a16:creationId xmlns:a16="http://schemas.microsoft.com/office/drawing/2014/main" id="{E561158E-9A72-6D4A-B1D0-5B19C87E5F41}"/>
              </a:ext>
            </a:extLst>
          </p:cNvPr>
          <p:cNvPicPr>
            <a:picLocks noChangeAspect="1"/>
          </p:cNvPicPr>
          <p:nvPr/>
        </p:nvPicPr>
        <p:blipFill>
          <a:blip r:embed="rId3"/>
          <a:stretch>
            <a:fillRect/>
          </a:stretch>
        </p:blipFill>
        <p:spPr>
          <a:xfrm>
            <a:off x="5447705" y="2836390"/>
            <a:ext cx="4218554" cy="2971227"/>
          </a:xfrm>
          <a:prstGeom prst="rect">
            <a:avLst/>
          </a:prstGeom>
        </p:spPr>
      </p:pic>
      <p:sp>
        <p:nvSpPr>
          <p:cNvPr id="7" name="TextBox 6">
            <a:extLst>
              <a:ext uri="{FF2B5EF4-FFF2-40B4-BE49-F238E27FC236}">
                <a16:creationId xmlns:a16="http://schemas.microsoft.com/office/drawing/2014/main" id="{40963F42-1317-924E-9DA1-90B137454A3B}"/>
              </a:ext>
            </a:extLst>
          </p:cNvPr>
          <p:cNvSpPr txBox="1"/>
          <p:nvPr/>
        </p:nvSpPr>
        <p:spPr>
          <a:xfrm>
            <a:off x="5736764" y="5807617"/>
            <a:ext cx="3929495" cy="400110"/>
          </a:xfrm>
          <a:prstGeom prst="rect">
            <a:avLst/>
          </a:prstGeom>
          <a:noFill/>
        </p:spPr>
        <p:txBody>
          <a:bodyPr wrap="square" rtlCol="0">
            <a:spAutoFit/>
          </a:bodyPr>
          <a:lstStyle/>
          <a:p>
            <a:r>
              <a:rPr lang="en-US" sz="1000" dirty="0"/>
              <a:t>https://</a:t>
            </a:r>
            <a:r>
              <a:rPr lang="en-US" sz="1000" dirty="0" err="1"/>
              <a:t>news.christianacare.org</a:t>
            </a:r>
            <a:r>
              <a:rPr lang="en-US" sz="1000" dirty="0"/>
              <a:t>/2017/05/oasis-room-provides-space-for-hospital-staff-to-refocus-and-reenergize/</a:t>
            </a:r>
          </a:p>
        </p:txBody>
      </p:sp>
      <p:pic>
        <p:nvPicPr>
          <p:cNvPr id="8" name="Picture 7">
            <a:extLst>
              <a:ext uri="{FF2B5EF4-FFF2-40B4-BE49-F238E27FC236}">
                <a16:creationId xmlns:a16="http://schemas.microsoft.com/office/drawing/2014/main" id="{3BD99F4A-FBB9-B14C-8C08-FCDCFB23F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5318" y="5798351"/>
            <a:ext cx="2236682" cy="1118341"/>
          </a:xfrm>
          <a:prstGeom prst="rect">
            <a:avLst/>
          </a:prstGeom>
        </p:spPr>
      </p:pic>
    </p:spTree>
    <p:extLst>
      <p:ext uri="{BB962C8B-B14F-4D97-AF65-F5344CB8AC3E}">
        <p14:creationId xmlns:p14="http://schemas.microsoft.com/office/powerpoint/2010/main" val="2330088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735B-DFA5-4B48-81B2-1AF06C5EF781}"/>
              </a:ext>
            </a:extLst>
          </p:cNvPr>
          <p:cNvSpPr>
            <a:spLocks noGrp="1"/>
          </p:cNvSpPr>
          <p:nvPr>
            <p:ph type="title"/>
          </p:nvPr>
        </p:nvSpPr>
        <p:spPr/>
        <p:txBody>
          <a:bodyPr/>
          <a:lstStyle/>
          <a:p>
            <a:r>
              <a:rPr lang="en-US" dirty="0"/>
              <a:t>Recharge Room</a:t>
            </a:r>
          </a:p>
        </p:txBody>
      </p:sp>
      <p:sp>
        <p:nvSpPr>
          <p:cNvPr id="3" name="Content Placeholder 2">
            <a:extLst>
              <a:ext uri="{FF2B5EF4-FFF2-40B4-BE49-F238E27FC236}">
                <a16:creationId xmlns:a16="http://schemas.microsoft.com/office/drawing/2014/main" id="{DC704B25-C57B-9A4D-9C0C-69AACAA6C3D3}"/>
              </a:ext>
            </a:extLst>
          </p:cNvPr>
          <p:cNvSpPr>
            <a:spLocks noGrp="1"/>
          </p:cNvSpPr>
          <p:nvPr>
            <p:ph idx="1"/>
          </p:nvPr>
        </p:nvSpPr>
        <p:spPr>
          <a:xfrm>
            <a:off x="838200" y="1469159"/>
            <a:ext cx="10515600" cy="2971227"/>
          </a:xfrm>
        </p:spPr>
        <p:txBody>
          <a:bodyPr>
            <a:noAutofit/>
          </a:bodyPr>
          <a:lstStyle/>
          <a:p>
            <a:r>
              <a:rPr lang="en-US" sz="3200" dirty="0"/>
              <a:t>Mt Sinai hospital in New York</a:t>
            </a:r>
          </a:p>
          <a:p>
            <a:pPr lvl="1"/>
            <a:r>
              <a:rPr lang="en-US" sz="3200" dirty="0"/>
              <a:t>In collaboration with Studio Elsewhere, Abilities Research Center and David </a:t>
            </a:r>
            <a:r>
              <a:rPr lang="en-US" sz="3200" dirty="0" err="1"/>
              <a:t>Putrino</a:t>
            </a:r>
            <a:r>
              <a:rPr lang="en-US" sz="3200" dirty="0"/>
              <a:t> PhD</a:t>
            </a:r>
          </a:p>
          <a:p>
            <a:r>
              <a:rPr lang="en-US" sz="3200" dirty="0"/>
              <a:t>Focused on connection between natural environments and stress reductions</a:t>
            </a:r>
          </a:p>
          <a:p>
            <a:r>
              <a:rPr lang="en-US" sz="3200" dirty="0"/>
              <a:t>Multi-sensory experiences</a:t>
            </a:r>
          </a:p>
          <a:p>
            <a:pPr lvl="1"/>
            <a:r>
              <a:rPr lang="en-US" sz="2800" dirty="0"/>
              <a:t>Visual, Auditory, Olfactory</a:t>
            </a:r>
          </a:p>
          <a:p>
            <a:r>
              <a:rPr lang="en-US" sz="3200" dirty="0"/>
              <a:t>Reduce stress in 15 minutes</a:t>
            </a:r>
          </a:p>
          <a:p>
            <a:pPr lvl="1"/>
            <a:r>
              <a:rPr lang="en-US" sz="2800" dirty="0"/>
              <a:t>Decrease BP, HR, Stress hormones</a:t>
            </a:r>
          </a:p>
        </p:txBody>
      </p:sp>
      <p:pic>
        <p:nvPicPr>
          <p:cNvPr id="5" name="Picture 4">
            <a:extLst>
              <a:ext uri="{FF2B5EF4-FFF2-40B4-BE49-F238E27FC236}">
                <a16:creationId xmlns:a16="http://schemas.microsoft.com/office/drawing/2014/main" id="{84592842-EB52-774C-887D-7E266001F232}"/>
              </a:ext>
            </a:extLst>
          </p:cNvPr>
          <p:cNvPicPr>
            <a:picLocks noChangeAspect="1"/>
          </p:cNvPicPr>
          <p:nvPr/>
        </p:nvPicPr>
        <p:blipFill>
          <a:blip r:embed="rId3"/>
          <a:stretch>
            <a:fillRect/>
          </a:stretch>
        </p:blipFill>
        <p:spPr>
          <a:xfrm>
            <a:off x="6513218" y="127963"/>
            <a:ext cx="4521067" cy="1799885"/>
          </a:xfrm>
          <a:prstGeom prst="rect">
            <a:avLst/>
          </a:prstGeom>
        </p:spPr>
      </p:pic>
      <p:pic>
        <p:nvPicPr>
          <p:cNvPr id="7" name="Picture 6">
            <a:extLst>
              <a:ext uri="{FF2B5EF4-FFF2-40B4-BE49-F238E27FC236}">
                <a16:creationId xmlns:a16="http://schemas.microsoft.com/office/drawing/2014/main" id="{F55DAFA3-0A14-414B-900A-FA75820C7863}"/>
              </a:ext>
            </a:extLst>
          </p:cNvPr>
          <p:cNvPicPr>
            <a:picLocks noChangeAspect="1"/>
          </p:cNvPicPr>
          <p:nvPr/>
        </p:nvPicPr>
        <p:blipFill>
          <a:blip r:embed="rId4"/>
          <a:stretch>
            <a:fillRect/>
          </a:stretch>
        </p:blipFill>
        <p:spPr>
          <a:xfrm>
            <a:off x="7064628" y="3863459"/>
            <a:ext cx="3418248" cy="2157419"/>
          </a:xfrm>
          <a:prstGeom prst="rect">
            <a:avLst/>
          </a:prstGeom>
        </p:spPr>
      </p:pic>
      <p:pic>
        <p:nvPicPr>
          <p:cNvPr id="8" name="Picture 7">
            <a:extLst>
              <a:ext uri="{FF2B5EF4-FFF2-40B4-BE49-F238E27FC236}">
                <a16:creationId xmlns:a16="http://schemas.microsoft.com/office/drawing/2014/main" id="{EC104173-7BBD-2A45-8511-CA99F1FEE9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760" y="5956573"/>
            <a:ext cx="1920240" cy="960120"/>
          </a:xfrm>
          <a:prstGeom prst="rect">
            <a:avLst/>
          </a:prstGeom>
        </p:spPr>
      </p:pic>
    </p:spTree>
    <p:extLst>
      <p:ext uri="{BB962C8B-B14F-4D97-AF65-F5344CB8AC3E}">
        <p14:creationId xmlns:p14="http://schemas.microsoft.com/office/powerpoint/2010/main" val="1444473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C893C-1C65-134F-B69F-028BD1CD05D0}"/>
              </a:ext>
            </a:extLst>
          </p:cNvPr>
          <p:cNvSpPr>
            <a:spLocks noGrp="1"/>
          </p:cNvSpPr>
          <p:nvPr>
            <p:ph type="title"/>
          </p:nvPr>
        </p:nvSpPr>
        <p:spPr/>
        <p:txBody>
          <a:bodyPr/>
          <a:lstStyle/>
          <a:p>
            <a:r>
              <a:rPr lang="en-US" dirty="0"/>
              <a:t>Being mindful of wellness</a:t>
            </a:r>
          </a:p>
        </p:txBody>
      </p:sp>
      <p:sp>
        <p:nvSpPr>
          <p:cNvPr id="3" name="Content Placeholder 2">
            <a:extLst>
              <a:ext uri="{FF2B5EF4-FFF2-40B4-BE49-F238E27FC236}">
                <a16:creationId xmlns:a16="http://schemas.microsoft.com/office/drawing/2014/main" id="{6E402B51-1720-BB48-B7E1-C88DE7F76D89}"/>
              </a:ext>
            </a:extLst>
          </p:cNvPr>
          <p:cNvSpPr>
            <a:spLocks noGrp="1"/>
          </p:cNvSpPr>
          <p:nvPr>
            <p:ph idx="1"/>
          </p:nvPr>
        </p:nvSpPr>
        <p:spPr>
          <a:xfrm>
            <a:off x="838200" y="1825625"/>
            <a:ext cx="10515600" cy="3979430"/>
          </a:xfrm>
        </p:spPr>
        <p:txBody>
          <a:bodyPr>
            <a:normAutofit/>
          </a:bodyPr>
          <a:lstStyle/>
          <a:p>
            <a:r>
              <a:rPr lang="en-US" dirty="0"/>
              <a:t>Increase awareness of necessity for personal time </a:t>
            </a:r>
          </a:p>
          <a:p>
            <a:pPr lvl="1"/>
            <a:r>
              <a:rPr lang="en-US" dirty="0"/>
              <a:t>Wellness is different for everyone</a:t>
            </a:r>
          </a:p>
          <a:p>
            <a:r>
              <a:rPr lang="en-US" dirty="0"/>
              <a:t>Utilize sick/personal and vacation days </a:t>
            </a:r>
          </a:p>
          <a:p>
            <a:r>
              <a:rPr lang="en-US" dirty="0"/>
              <a:t>Take time to reset away from daily stressors </a:t>
            </a:r>
          </a:p>
          <a:p>
            <a:pPr lvl="1"/>
            <a:r>
              <a:rPr lang="en-US" dirty="0"/>
              <a:t>Turn off electronic devices and limit access to emails</a:t>
            </a:r>
          </a:p>
          <a:p>
            <a:r>
              <a:rPr lang="en-US" dirty="0"/>
              <a:t>Find what works for you</a:t>
            </a:r>
          </a:p>
          <a:p>
            <a:pPr lvl="1"/>
            <a:r>
              <a:rPr lang="en-US" dirty="0"/>
              <a:t>Make sure to implement rituals into your daily routine </a:t>
            </a:r>
          </a:p>
          <a:p>
            <a:r>
              <a:rPr lang="en-US" b="1" dirty="0"/>
              <a:t>Make time even when there isn’t time</a:t>
            </a:r>
          </a:p>
        </p:txBody>
      </p:sp>
      <p:pic>
        <p:nvPicPr>
          <p:cNvPr id="6" name="Picture 5">
            <a:extLst>
              <a:ext uri="{FF2B5EF4-FFF2-40B4-BE49-F238E27FC236}">
                <a16:creationId xmlns:a16="http://schemas.microsoft.com/office/drawing/2014/main" id="{B2240790-5A6B-A546-9509-108670A53EB8}"/>
              </a:ext>
            </a:extLst>
          </p:cNvPr>
          <p:cNvPicPr>
            <a:picLocks noChangeAspect="1"/>
          </p:cNvPicPr>
          <p:nvPr/>
        </p:nvPicPr>
        <p:blipFill>
          <a:blip r:embed="rId3"/>
          <a:stretch>
            <a:fillRect/>
          </a:stretch>
        </p:blipFill>
        <p:spPr>
          <a:xfrm>
            <a:off x="8773752" y="2292095"/>
            <a:ext cx="3162300" cy="3213100"/>
          </a:xfrm>
          <a:prstGeom prst="rect">
            <a:avLst/>
          </a:prstGeom>
        </p:spPr>
      </p:pic>
      <p:pic>
        <p:nvPicPr>
          <p:cNvPr id="7" name="Picture 6">
            <a:extLst>
              <a:ext uri="{FF2B5EF4-FFF2-40B4-BE49-F238E27FC236}">
                <a16:creationId xmlns:a16="http://schemas.microsoft.com/office/drawing/2014/main" id="{4BDF505C-9D32-5A48-88CD-2FB9D3003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3560" y="5537473"/>
            <a:ext cx="2758440" cy="1379220"/>
          </a:xfrm>
          <a:prstGeom prst="rect">
            <a:avLst/>
          </a:prstGeom>
        </p:spPr>
      </p:pic>
    </p:spTree>
    <p:extLst>
      <p:ext uri="{BB962C8B-B14F-4D97-AF65-F5344CB8AC3E}">
        <p14:creationId xmlns:p14="http://schemas.microsoft.com/office/powerpoint/2010/main" val="539476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64E8EE-5E06-5240-B3A1-A83888B29560}"/>
              </a:ext>
            </a:extLst>
          </p:cNvPr>
          <p:cNvPicPr>
            <a:picLocks noChangeAspect="1"/>
          </p:cNvPicPr>
          <p:nvPr/>
        </p:nvPicPr>
        <p:blipFill>
          <a:blip r:embed="rId3"/>
          <a:stretch>
            <a:fillRect/>
          </a:stretch>
        </p:blipFill>
        <p:spPr>
          <a:xfrm>
            <a:off x="2945253" y="633919"/>
            <a:ext cx="6301494" cy="5354637"/>
          </a:xfrm>
          <a:prstGeom prst="rect">
            <a:avLst/>
          </a:prstGeom>
        </p:spPr>
      </p:pic>
      <p:pic>
        <p:nvPicPr>
          <p:cNvPr id="4" name="Picture 3">
            <a:extLst>
              <a:ext uri="{FF2B5EF4-FFF2-40B4-BE49-F238E27FC236}">
                <a16:creationId xmlns:a16="http://schemas.microsoft.com/office/drawing/2014/main" id="{BE4EEFBE-D402-D54D-8574-D06A148FF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5480" y="5598433"/>
            <a:ext cx="2636520" cy="1318260"/>
          </a:xfrm>
          <a:prstGeom prst="rect">
            <a:avLst/>
          </a:prstGeom>
        </p:spPr>
      </p:pic>
    </p:spTree>
    <p:extLst>
      <p:ext uri="{BB962C8B-B14F-4D97-AF65-F5344CB8AC3E}">
        <p14:creationId xmlns:p14="http://schemas.microsoft.com/office/powerpoint/2010/main" val="727560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D72CB-F3D3-1145-BAC7-88D11B5AA50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AEAA8BF-C7F8-914B-8DE6-802ACF764AEA}"/>
              </a:ext>
            </a:extLst>
          </p:cNvPr>
          <p:cNvSpPr>
            <a:spLocks noGrp="1"/>
          </p:cNvSpPr>
          <p:nvPr>
            <p:ph idx="1"/>
          </p:nvPr>
        </p:nvSpPr>
        <p:spPr>
          <a:xfrm>
            <a:off x="838200" y="1356068"/>
            <a:ext cx="10515600" cy="4292892"/>
          </a:xfrm>
        </p:spPr>
        <p:txBody>
          <a:bodyPr>
            <a:normAutofit fontScale="85000" lnSpcReduction="20000"/>
          </a:bodyPr>
          <a:lstStyle/>
          <a:p>
            <a:r>
              <a:rPr lang="en-US" sz="1000" dirty="0" err="1"/>
              <a:t>Argulian</a:t>
            </a:r>
            <a:r>
              <a:rPr lang="en-US" sz="1000" dirty="0"/>
              <a:t>, E. (2020). Anticipating the “Second Wave” of Health Care Strain in the COVID-19 Pandemic.</a:t>
            </a:r>
          </a:p>
          <a:p>
            <a:r>
              <a:rPr lang="en-US" sz="1000" dirty="0"/>
              <a:t>Boyd CM, Bakker AB, </a:t>
            </a:r>
            <a:r>
              <a:rPr lang="en-US" sz="1000" dirty="0" err="1"/>
              <a:t>Pignata</a:t>
            </a:r>
            <a:r>
              <a:rPr lang="en-US" sz="1000" dirty="0"/>
              <a:t> S, </a:t>
            </a:r>
            <a:r>
              <a:rPr lang="en-US" sz="1000" dirty="0" err="1"/>
              <a:t>Winefield</a:t>
            </a:r>
            <a:r>
              <a:rPr lang="en-US" sz="1000" dirty="0"/>
              <a:t> AH, Gillespie N, </a:t>
            </a:r>
            <a:r>
              <a:rPr lang="en-US" sz="1000" dirty="0" err="1"/>
              <a:t>Stough</a:t>
            </a:r>
            <a:r>
              <a:rPr lang="en-US" sz="1000" dirty="0"/>
              <a:t> C. A longitudinal test of the job demands‐resources model among Australian university academics. Appl Psychol Int Rev. 2011;60:112–40. doi:</a:t>
            </a:r>
            <a:r>
              <a:rPr lang="en-US" sz="1000" dirty="0">
                <a:hlinkClick r:id="rId3"/>
              </a:rPr>
              <a:t>10.1111/j.1464-0597.2010.00429.x</a:t>
            </a:r>
            <a:endParaRPr lang="en-US" sz="1000" dirty="0"/>
          </a:p>
          <a:p>
            <a:r>
              <a:rPr lang="en-US" sz="1000" dirty="0"/>
              <a:t>Dewy, C., </a:t>
            </a:r>
            <a:r>
              <a:rPr lang="en-US" sz="1000" dirty="0" err="1"/>
              <a:t>Hingle</a:t>
            </a:r>
            <a:r>
              <a:rPr lang="en-US" sz="1000" dirty="0"/>
              <a:t>, S., </a:t>
            </a:r>
            <a:r>
              <a:rPr lang="en-US" sz="1000" dirty="0" err="1"/>
              <a:t>Goelz</a:t>
            </a:r>
            <a:r>
              <a:rPr lang="en-US" sz="1000" dirty="0"/>
              <a:t>, E., &amp; Linzer, M. (2020). Supporting clinicians during the COVID-19 pandemic.</a:t>
            </a:r>
          </a:p>
          <a:p>
            <a:r>
              <a:rPr lang="en-US" sz="1000" dirty="0" err="1"/>
              <a:t>Hakanen</a:t>
            </a:r>
            <a:r>
              <a:rPr lang="en-US" sz="1000" dirty="0"/>
              <a:t> JJ, Schaufeli WB, </a:t>
            </a:r>
            <a:r>
              <a:rPr lang="en-US" sz="1000" dirty="0" err="1"/>
              <a:t>Ahola</a:t>
            </a:r>
            <a:r>
              <a:rPr lang="en-US" sz="1000" dirty="0"/>
              <a:t> K. The Job Demands-Resources model: a three-year cross-lagged study of burnout, depression, commitment, and work engagement. Work and Stress. 2008;22:224–41. doi:10.1080/02678370802379432.</a:t>
            </a:r>
          </a:p>
          <a:p>
            <a:r>
              <a:rPr lang="en-US" sz="1000" dirty="0" err="1"/>
              <a:t>Hobfoll</a:t>
            </a:r>
            <a:r>
              <a:rPr lang="en-US" sz="1000" dirty="0"/>
              <a:t> SE. Conservation of resources: a new attempt at conceptualizing stress. Am Psychol. 1989;44:513–24. doi:</a:t>
            </a:r>
            <a:r>
              <a:rPr lang="en-US" sz="1000" dirty="0">
                <a:hlinkClick r:id="rId4"/>
              </a:rPr>
              <a:t>10.1037/0003-066X.44.3.513</a:t>
            </a:r>
            <a:endParaRPr lang="en-US" sz="1000" dirty="0"/>
          </a:p>
          <a:p>
            <a:r>
              <a:rPr lang="en-US" sz="1000" dirty="0"/>
              <a:t>Joshi, G., &amp; Sharma, G. (2020). Burnout: A risk factor amongst mental health professionals during COVID-19. </a:t>
            </a:r>
            <a:r>
              <a:rPr lang="en-US" sz="1000" i="1" dirty="0"/>
              <a:t>Asian journal of psychiatry</a:t>
            </a:r>
            <a:r>
              <a:rPr lang="en-US" sz="1000" dirty="0"/>
              <a:t>, </a:t>
            </a:r>
            <a:r>
              <a:rPr lang="en-US" sz="1000" i="1" dirty="0"/>
              <a:t>54</a:t>
            </a:r>
            <a:r>
              <a:rPr lang="en-US" sz="1000" dirty="0"/>
              <a:t>, 102300.</a:t>
            </a:r>
          </a:p>
          <a:p>
            <a:r>
              <a:rPr lang="en-US" sz="1000" dirty="0" err="1"/>
              <a:t>Moazzami</a:t>
            </a:r>
            <a:r>
              <a:rPr lang="en-US" sz="1000" dirty="0"/>
              <a:t>, B., </a:t>
            </a:r>
            <a:r>
              <a:rPr lang="en-US" sz="1000" dirty="0" err="1"/>
              <a:t>Razavi-Khorasani</a:t>
            </a:r>
            <a:r>
              <a:rPr lang="en-US" sz="1000" dirty="0"/>
              <a:t>, N., Moghadam, A. D., </a:t>
            </a:r>
            <a:r>
              <a:rPr lang="en-US" sz="1000" dirty="0" err="1"/>
              <a:t>Farokhi</a:t>
            </a:r>
            <a:r>
              <a:rPr lang="en-US" sz="1000" dirty="0"/>
              <a:t>, E., &amp; Rezaei, N. (2020). COVID-19 and telemedicine: Immediate action required for maintaining healthcare providers well-being. </a:t>
            </a:r>
            <a:r>
              <a:rPr lang="en-US" sz="1000" i="1" dirty="0"/>
              <a:t>Journal of Clinical Virology</a:t>
            </a:r>
            <a:r>
              <a:rPr lang="en-US" sz="1000" dirty="0"/>
              <a:t>, 104345.</a:t>
            </a:r>
          </a:p>
          <a:p>
            <a:r>
              <a:rPr lang="en-US" sz="1000" dirty="0"/>
              <a:t>Salyers, M. P., </a:t>
            </a:r>
            <a:r>
              <a:rPr lang="en-US" sz="1000" dirty="0" err="1"/>
              <a:t>Bonfils</a:t>
            </a:r>
            <a:r>
              <a:rPr lang="en-US" sz="1000" dirty="0"/>
              <a:t>, K. A., Luther, L., Firmin, R. L., White, D. A., Adams, E. L., &amp; Rollins, A. L. (2017). The relationship between professional burnout and quality and safety in healthcare: a meta-analysis. </a:t>
            </a:r>
            <a:r>
              <a:rPr lang="en-US" sz="1000" i="1" dirty="0"/>
              <a:t>Journal of general internal medicine</a:t>
            </a:r>
            <a:r>
              <a:rPr lang="en-US" sz="1000" dirty="0"/>
              <a:t>, </a:t>
            </a:r>
            <a:r>
              <a:rPr lang="en-US" sz="1000" i="1" dirty="0"/>
              <a:t>32</a:t>
            </a:r>
            <a:r>
              <a:rPr lang="en-US" sz="1000" dirty="0"/>
              <a:t>(4), 475-482.</a:t>
            </a:r>
          </a:p>
          <a:p>
            <a:r>
              <a:rPr lang="en-US" sz="1000" dirty="0" err="1"/>
              <a:t>Sasangohar</a:t>
            </a:r>
            <a:r>
              <a:rPr lang="en-US" sz="1000" dirty="0"/>
              <a:t>, F., Jones, S. L., </a:t>
            </a:r>
            <a:r>
              <a:rPr lang="en-US" sz="1000" dirty="0" err="1"/>
              <a:t>Masud</a:t>
            </a:r>
            <a:r>
              <a:rPr lang="en-US" sz="1000" dirty="0"/>
              <a:t>, F. N., </a:t>
            </a:r>
            <a:r>
              <a:rPr lang="en-US" sz="1000" dirty="0" err="1"/>
              <a:t>Vahidy</a:t>
            </a:r>
            <a:r>
              <a:rPr lang="en-US" sz="1000" dirty="0"/>
              <a:t>, F. S., &amp; </a:t>
            </a:r>
            <a:r>
              <a:rPr lang="en-US" sz="1000" dirty="0" err="1"/>
              <a:t>Kash</a:t>
            </a:r>
            <a:r>
              <a:rPr lang="en-US" sz="1000" dirty="0"/>
              <a:t>, B. A. (2020). Provider burnout and fatigue during the COVID-19 pandemic: lessons learned from a high-volume intensive care unit. </a:t>
            </a:r>
            <a:r>
              <a:rPr lang="en-US" sz="1000" i="1" dirty="0"/>
              <a:t>Anesthesia and analgesia</a:t>
            </a:r>
            <a:r>
              <a:rPr lang="en-US" sz="1000" dirty="0"/>
              <a:t>.</a:t>
            </a:r>
          </a:p>
          <a:p>
            <a:r>
              <a:rPr lang="en-US" sz="1000" dirty="0" err="1"/>
              <a:t>Shanafelt</a:t>
            </a:r>
            <a:r>
              <a:rPr lang="en-US" sz="1000" dirty="0"/>
              <a:t> TD, Hasan O, </a:t>
            </a:r>
            <a:r>
              <a:rPr lang="en-US" sz="1000" dirty="0" err="1"/>
              <a:t>Dyrbye</a:t>
            </a:r>
            <a:r>
              <a:rPr lang="en-US" sz="1000" dirty="0"/>
              <a:t> LN, </a:t>
            </a:r>
            <a:r>
              <a:rPr lang="en-US" sz="1000" dirty="0" err="1"/>
              <a:t>Sinsky</a:t>
            </a:r>
            <a:r>
              <a:rPr lang="en-US" sz="1000" dirty="0"/>
              <a:t> C, </a:t>
            </a:r>
            <a:r>
              <a:rPr lang="en-US" sz="1000" dirty="0" err="1"/>
              <a:t>Satele</a:t>
            </a:r>
            <a:r>
              <a:rPr lang="en-US" sz="1000" dirty="0"/>
              <a:t> D, Sloan J, et </a:t>
            </a:r>
            <a:r>
              <a:rPr lang="en-US" sz="1000" dirty="0" err="1"/>
              <a:t>al.Changes</a:t>
            </a:r>
            <a:r>
              <a:rPr lang="en-US" sz="1000" dirty="0"/>
              <a:t> in burnout and satisfaction with work-life balance in physicians and the general US working population between 2011 and 2014. Mayo Clin Proc. 2015;90:1600–13. doi:</a:t>
            </a:r>
            <a:r>
              <a:rPr lang="en-US" sz="1000" dirty="0">
                <a:hlinkClick r:id="rId5"/>
              </a:rPr>
              <a:t>10.1016/j.mayocp.2015.08.023</a:t>
            </a:r>
            <a:r>
              <a:rPr lang="en-US" sz="1000" dirty="0"/>
              <a:t>.</a:t>
            </a:r>
          </a:p>
          <a:p>
            <a:r>
              <a:rPr lang="en-US" sz="1000" dirty="0"/>
              <a:t>Sultana, A., Sharma, R., Hossain, M. M., Bhattacharya, S., &amp; Purohit, N. (2020). Burnout among healthcare providers during COVID-19 pandemic: Challenges and evidence-based interventions.</a:t>
            </a:r>
          </a:p>
          <a:p>
            <a:r>
              <a:rPr lang="en-US" sz="1000" dirty="0"/>
              <a:t>Summers, R. F., </a:t>
            </a:r>
            <a:r>
              <a:rPr lang="en-US" sz="1000" dirty="0" err="1"/>
              <a:t>Gorrindo</a:t>
            </a:r>
            <a:r>
              <a:rPr lang="en-US" sz="1000" dirty="0"/>
              <a:t>, T., Hwang, S., Aggarwal, R., &amp; </a:t>
            </a:r>
            <a:r>
              <a:rPr lang="en-US" sz="1000" dirty="0" err="1"/>
              <a:t>Guille</a:t>
            </a:r>
            <a:r>
              <a:rPr lang="en-US" sz="1000" dirty="0"/>
              <a:t>, C. (2020). Well-being, burnout, and depression among North American psychiatrists: the state of our profession. American Journal of Psychiatry, </a:t>
            </a:r>
            <a:r>
              <a:rPr lang="en-US" sz="1000" dirty="0" err="1"/>
              <a:t>appi-ajp</a:t>
            </a:r>
            <a:r>
              <a:rPr lang="en-US" sz="1000" dirty="0"/>
              <a:t>.</a:t>
            </a:r>
          </a:p>
          <a:p>
            <a:r>
              <a:rPr lang="en-US" sz="1000" dirty="0"/>
              <a:t>Stages of Burnout.  Stress Management Website.   Retrieved October 12, 2020 from https://</a:t>
            </a:r>
            <a:r>
              <a:rPr lang="en-US" sz="1000" dirty="0" err="1"/>
              <a:t>www.winona.edu</a:t>
            </a:r>
            <a:r>
              <a:rPr lang="en-US" sz="1000" dirty="0"/>
              <a:t>/stress/</a:t>
            </a:r>
            <a:r>
              <a:rPr lang="en-US" sz="1000" dirty="0" err="1"/>
              <a:t>bntstages.htm</a:t>
            </a:r>
            <a:r>
              <a:rPr lang="en-US" sz="1000" dirty="0"/>
              <a:t>.</a:t>
            </a:r>
          </a:p>
          <a:p>
            <a:r>
              <a:rPr lang="en-US" sz="1000" dirty="0"/>
              <a:t>Tandon, R., 2020. The COVID-19 pandemic, personal reflections on editorial </a:t>
            </a:r>
            <a:r>
              <a:rPr lang="en-US" sz="1000" dirty="0" err="1"/>
              <a:t>responsi</a:t>
            </a:r>
            <a:r>
              <a:rPr lang="en-US" sz="1000" dirty="0"/>
              <a:t>- </a:t>
            </a:r>
            <a:r>
              <a:rPr lang="en-US" sz="1000" dirty="0" err="1"/>
              <a:t>bility</a:t>
            </a:r>
            <a:r>
              <a:rPr lang="en-US" sz="1000" dirty="0"/>
              <a:t>. Asian J. </a:t>
            </a:r>
            <a:r>
              <a:rPr lang="en-US" sz="1000" dirty="0" err="1"/>
              <a:t>Psychiatr</a:t>
            </a:r>
            <a:r>
              <a:rPr lang="en-US" sz="1000" dirty="0"/>
              <a:t>. 50, 102100. </a:t>
            </a:r>
            <a:r>
              <a:rPr lang="en-US" sz="1000" u="sng" dirty="0">
                <a:hlinkClick r:id="rId6"/>
              </a:rPr>
              <a:t>https://doi.org/10.1016/j.ajp.2020.102100</a:t>
            </a:r>
            <a:r>
              <a:rPr lang="en-US" sz="1000" dirty="0"/>
              <a:t>.</a:t>
            </a:r>
          </a:p>
          <a:p>
            <a:r>
              <a:rPr lang="en-US" sz="1000" dirty="0"/>
              <a:t>Van den </a:t>
            </a:r>
            <a:r>
              <a:rPr lang="en-US" sz="1000" dirty="0" err="1"/>
              <a:t>Broeck</a:t>
            </a:r>
            <a:r>
              <a:rPr lang="en-US" sz="1000" dirty="0"/>
              <a:t> A, </a:t>
            </a:r>
            <a:r>
              <a:rPr lang="en-US" sz="1000" dirty="0" err="1"/>
              <a:t>Vansteenkiste</a:t>
            </a:r>
            <a:r>
              <a:rPr lang="en-US" sz="1000" dirty="0"/>
              <a:t> M, De Witte H, Lens W. Explaining the relationships between job characteristics, burnout, and engagement: the role of basic psychological need satisfaction. Work and Stress. 2008;22:277–94. doi:</a:t>
            </a:r>
            <a:r>
              <a:rPr lang="en-US" sz="1000" dirty="0">
                <a:hlinkClick r:id="rId7"/>
              </a:rPr>
              <a:t>10.1080/02678370802393672</a:t>
            </a:r>
            <a:endParaRPr lang="en-US" sz="1000" dirty="0"/>
          </a:p>
          <a:p>
            <a:r>
              <a:rPr lang="en-US" sz="1000" dirty="0"/>
              <a:t>Williams ES, Savage GT, Linzer M. A proposed physician-patient cycle model. Stress Health. 2006;22:131–7. doi:</a:t>
            </a:r>
            <a:r>
              <a:rPr lang="en-US" sz="1000" dirty="0">
                <a:hlinkClick r:id="rId8"/>
              </a:rPr>
              <a:t>10.1002/smi.1088</a:t>
            </a:r>
            <a:r>
              <a:rPr lang="en-US" sz="1000" dirty="0"/>
              <a:t>.</a:t>
            </a:r>
          </a:p>
          <a:p>
            <a:endParaRPr lang="en-US" dirty="0"/>
          </a:p>
        </p:txBody>
      </p:sp>
      <p:pic>
        <p:nvPicPr>
          <p:cNvPr id="5" name="Picture 4">
            <a:extLst>
              <a:ext uri="{FF2B5EF4-FFF2-40B4-BE49-F238E27FC236}">
                <a16:creationId xmlns:a16="http://schemas.microsoft.com/office/drawing/2014/main" id="{6D8F6AAB-758A-A946-A1B6-626436042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62478" y="5501931"/>
            <a:ext cx="2829522" cy="1414761"/>
          </a:xfrm>
          <a:prstGeom prst="rect">
            <a:avLst/>
          </a:prstGeom>
        </p:spPr>
      </p:pic>
    </p:spTree>
    <p:extLst>
      <p:ext uri="{BB962C8B-B14F-4D97-AF65-F5344CB8AC3E}">
        <p14:creationId xmlns:p14="http://schemas.microsoft.com/office/powerpoint/2010/main" val="2783026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282C-21B7-C24A-9FEA-9634052B43E5}"/>
              </a:ext>
            </a:extLst>
          </p:cNvPr>
          <p:cNvSpPr>
            <a:spLocks noGrp="1"/>
          </p:cNvSpPr>
          <p:nvPr>
            <p:ph type="title"/>
          </p:nvPr>
        </p:nvSpPr>
        <p:spPr/>
        <p:txBody>
          <a:bodyPr>
            <a:normAutofit/>
          </a:bodyPr>
          <a:lstStyle/>
          <a:p>
            <a:pPr algn="ctr"/>
            <a:r>
              <a:rPr lang="en-US" sz="8800" b="1" dirty="0"/>
              <a:t>What is Burnout?</a:t>
            </a:r>
          </a:p>
        </p:txBody>
      </p:sp>
      <p:pic>
        <p:nvPicPr>
          <p:cNvPr id="4" name="Picture 3">
            <a:extLst>
              <a:ext uri="{FF2B5EF4-FFF2-40B4-BE49-F238E27FC236}">
                <a16:creationId xmlns:a16="http://schemas.microsoft.com/office/drawing/2014/main" id="{FFA3E16E-2EE9-3649-9D20-471EE4E58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851220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2E22FD-9C31-C840-9AE8-031482C74A4B}"/>
              </a:ext>
            </a:extLst>
          </p:cNvPr>
          <p:cNvPicPr>
            <a:picLocks noChangeAspect="1"/>
          </p:cNvPicPr>
          <p:nvPr/>
        </p:nvPicPr>
        <p:blipFill>
          <a:blip r:embed="rId3"/>
          <a:stretch>
            <a:fillRect/>
          </a:stretch>
        </p:blipFill>
        <p:spPr>
          <a:xfrm>
            <a:off x="1515476" y="768350"/>
            <a:ext cx="9161047" cy="5104800"/>
          </a:xfrm>
          <a:prstGeom prst="rect">
            <a:avLst/>
          </a:prstGeom>
        </p:spPr>
      </p:pic>
      <p:pic>
        <p:nvPicPr>
          <p:cNvPr id="4" name="Picture 3">
            <a:extLst>
              <a:ext uri="{FF2B5EF4-FFF2-40B4-BE49-F238E27FC236}">
                <a16:creationId xmlns:a16="http://schemas.microsoft.com/office/drawing/2014/main" id="{52D6ACB7-DD89-2843-9311-C8B302FA8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5849893"/>
            <a:ext cx="2133600" cy="1066800"/>
          </a:xfrm>
          <a:prstGeom prst="rect">
            <a:avLst/>
          </a:prstGeom>
        </p:spPr>
      </p:pic>
    </p:spTree>
    <p:extLst>
      <p:ext uri="{BB962C8B-B14F-4D97-AF65-F5344CB8AC3E}">
        <p14:creationId xmlns:p14="http://schemas.microsoft.com/office/powerpoint/2010/main" val="189105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E22F-E644-504D-8D49-C94790993C3F}"/>
              </a:ext>
            </a:extLst>
          </p:cNvPr>
          <p:cNvSpPr>
            <a:spLocks noGrp="1"/>
          </p:cNvSpPr>
          <p:nvPr>
            <p:ph type="title"/>
          </p:nvPr>
        </p:nvSpPr>
        <p:spPr/>
        <p:txBody>
          <a:bodyPr/>
          <a:lstStyle/>
          <a:p>
            <a:r>
              <a:rPr lang="en-US" dirty="0"/>
              <a:t>Three Components of Burnout</a:t>
            </a:r>
          </a:p>
        </p:txBody>
      </p:sp>
      <p:sp>
        <p:nvSpPr>
          <p:cNvPr id="3" name="Content Placeholder 2">
            <a:extLst>
              <a:ext uri="{FF2B5EF4-FFF2-40B4-BE49-F238E27FC236}">
                <a16:creationId xmlns:a16="http://schemas.microsoft.com/office/drawing/2014/main" id="{711AC8D9-87B4-F746-A844-82E62278E978}"/>
              </a:ext>
            </a:extLst>
          </p:cNvPr>
          <p:cNvSpPr>
            <a:spLocks noGrp="1"/>
          </p:cNvSpPr>
          <p:nvPr>
            <p:ph idx="1"/>
          </p:nvPr>
        </p:nvSpPr>
        <p:spPr>
          <a:xfrm>
            <a:off x="838200" y="1690688"/>
            <a:ext cx="10515600" cy="4050740"/>
          </a:xfrm>
        </p:spPr>
        <p:txBody>
          <a:bodyPr>
            <a:normAutofit/>
          </a:bodyPr>
          <a:lstStyle/>
          <a:p>
            <a:r>
              <a:rPr lang="en-US" sz="3200" b="1" dirty="0"/>
              <a:t>Three components of burnout</a:t>
            </a:r>
          </a:p>
          <a:p>
            <a:r>
              <a:rPr lang="en-US" sz="3200" dirty="0"/>
              <a:t>1.) Emotional exhaustion*</a:t>
            </a:r>
          </a:p>
          <a:p>
            <a:pPr lvl="2"/>
            <a:r>
              <a:rPr lang="en-US" sz="3200" dirty="0"/>
              <a:t>Feel fatigued, lack of energy to accomplish a task</a:t>
            </a:r>
          </a:p>
          <a:p>
            <a:r>
              <a:rPr lang="en-US" sz="3200" dirty="0"/>
              <a:t>2.) Depersonalization</a:t>
            </a:r>
          </a:p>
          <a:p>
            <a:pPr lvl="2"/>
            <a:r>
              <a:rPr lang="en-US" sz="3200" dirty="0"/>
              <a:t>Cynically treat others as objects</a:t>
            </a:r>
          </a:p>
          <a:p>
            <a:r>
              <a:rPr lang="en-US" sz="3200" dirty="0"/>
              <a:t>3.) Diminished competency</a:t>
            </a:r>
          </a:p>
          <a:p>
            <a:pPr lvl="2"/>
            <a:r>
              <a:rPr lang="en-US" sz="3200" dirty="0"/>
              <a:t>Decreased sense of self-efficacy</a:t>
            </a:r>
          </a:p>
        </p:txBody>
      </p:sp>
      <p:pic>
        <p:nvPicPr>
          <p:cNvPr id="5" name="Picture 4">
            <a:extLst>
              <a:ext uri="{FF2B5EF4-FFF2-40B4-BE49-F238E27FC236}">
                <a16:creationId xmlns:a16="http://schemas.microsoft.com/office/drawing/2014/main" id="{72329550-AC59-604F-BAF6-4E6017F7A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1233864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C365-921F-AF48-BBD2-7BD825031CB0}"/>
              </a:ext>
            </a:extLst>
          </p:cNvPr>
          <p:cNvSpPr>
            <a:spLocks noGrp="1"/>
          </p:cNvSpPr>
          <p:nvPr>
            <p:ph type="title"/>
          </p:nvPr>
        </p:nvSpPr>
        <p:spPr/>
        <p:txBody>
          <a:bodyPr/>
          <a:lstStyle/>
          <a:p>
            <a:r>
              <a:rPr lang="en-US" dirty="0"/>
              <a:t>Emotional Exhaustion</a:t>
            </a:r>
          </a:p>
        </p:txBody>
      </p:sp>
      <p:sp>
        <p:nvSpPr>
          <p:cNvPr id="3" name="Content Placeholder 2">
            <a:extLst>
              <a:ext uri="{FF2B5EF4-FFF2-40B4-BE49-F238E27FC236}">
                <a16:creationId xmlns:a16="http://schemas.microsoft.com/office/drawing/2014/main" id="{7711CC68-7943-D34A-ACC4-3BA5738E6AD5}"/>
              </a:ext>
            </a:extLst>
          </p:cNvPr>
          <p:cNvSpPr>
            <a:spLocks noGrp="1"/>
          </p:cNvSpPr>
          <p:nvPr>
            <p:ph idx="1"/>
          </p:nvPr>
        </p:nvSpPr>
        <p:spPr/>
        <p:txBody>
          <a:bodyPr>
            <a:normAutofit fontScale="92500" lnSpcReduction="20000"/>
          </a:bodyPr>
          <a:lstStyle/>
          <a:p>
            <a:r>
              <a:rPr lang="en-US" b="1" dirty="0"/>
              <a:t>Emotional exhaustion </a:t>
            </a:r>
            <a:r>
              <a:rPr lang="en-US" dirty="0"/>
              <a:t>has the strongest relationship with quality and safety of health care </a:t>
            </a:r>
          </a:p>
          <a:p>
            <a:pPr lvl="1"/>
            <a:r>
              <a:rPr lang="en-US" i="1" dirty="0"/>
              <a:t>Depersonalization (2</a:t>
            </a:r>
            <a:r>
              <a:rPr lang="en-US" i="1" baseline="30000" dirty="0"/>
              <a:t>nd</a:t>
            </a:r>
            <a:r>
              <a:rPr lang="en-US" i="1" dirty="0"/>
              <a:t>)</a:t>
            </a:r>
          </a:p>
          <a:p>
            <a:pPr lvl="1"/>
            <a:r>
              <a:rPr lang="en-US" i="1" dirty="0"/>
              <a:t>Reduced personal accomplishment (3</a:t>
            </a:r>
            <a:r>
              <a:rPr lang="en-US" i="1" baseline="30000" dirty="0"/>
              <a:t>rd</a:t>
            </a:r>
            <a:r>
              <a:rPr lang="en-US" i="1" dirty="0"/>
              <a:t>)</a:t>
            </a:r>
          </a:p>
          <a:p>
            <a:r>
              <a:rPr lang="en-US" dirty="0"/>
              <a:t>Emotional exhaustion affects both perceived quality of care and patient satisfaction</a:t>
            </a:r>
          </a:p>
          <a:p>
            <a:r>
              <a:rPr lang="en-US" dirty="0"/>
              <a:t>Causes safety issues</a:t>
            </a:r>
          </a:p>
          <a:p>
            <a:pPr lvl="1"/>
            <a:r>
              <a:rPr lang="en-US" dirty="0"/>
              <a:t>Ultimately puts patients at a higher risk of adverse events </a:t>
            </a:r>
          </a:p>
          <a:p>
            <a:pPr lvl="1"/>
            <a:r>
              <a:rPr lang="en-US" dirty="0"/>
              <a:t>This can even lead to greater liability for health care associations</a:t>
            </a:r>
          </a:p>
          <a:p>
            <a:endParaRPr lang="en-US" dirty="0"/>
          </a:p>
        </p:txBody>
      </p:sp>
      <p:pic>
        <p:nvPicPr>
          <p:cNvPr id="5" name="Picture 4">
            <a:extLst>
              <a:ext uri="{FF2B5EF4-FFF2-40B4-BE49-F238E27FC236}">
                <a16:creationId xmlns:a16="http://schemas.microsoft.com/office/drawing/2014/main" id="{46BBCBBF-32F5-2844-8DCE-2A495309F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251534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ED6CA-2F82-324A-BAC8-76F24C557E97}"/>
              </a:ext>
            </a:extLst>
          </p:cNvPr>
          <p:cNvSpPr>
            <a:spLocks noGrp="1"/>
          </p:cNvSpPr>
          <p:nvPr>
            <p:ph type="title"/>
          </p:nvPr>
        </p:nvSpPr>
        <p:spPr/>
        <p:txBody>
          <a:bodyPr/>
          <a:lstStyle/>
          <a:p>
            <a:r>
              <a:rPr lang="en-US" dirty="0"/>
              <a:t>Cyclical Model</a:t>
            </a:r>
          </a:p>
        </p:txBody>
      </p:sp>
      <p:sp>
        <p:nvSpPr>
          <p:cNvPr id="3" name="Content Placeholder 2">
            <a:extLst>
              <a:ext uri="{FF2B5EF4-FFF2-40B4-BE49-F238E27FC236}">
                <a16:creationId xmlns:a16="http://schemas.microsoft.com/office/drawing/2014/main" id="{D44C5FFD-116F-EB43-AF3F-858FAA167710}"/>
              </a:ext>
            </a:extLst>
          </p:cNvPr>
          <p:cNvSpPr>
            <a:spLocks noGrp="1"/>
          </p:cNvSpPr>
          <p:nvPr>
            <p:ph idx="1"/>
          </p:nvPr>
        </p:nvSpPr>
        <p:spPr>
          <a:xfrm>
            <a:off x="542925" y="1426613"/>
            <a:ext cx="11544299" cy="4271963"/>
          </a:xfrm>
        </p:spPr>
        <p:txBody>
          <a:bodyPr/>
          <a:lstStyle/>
          <a:p>
            <a:r>
              <a:rPr lang="en-US" dirty="0"/>
              <a:t>Cyclical Model: Describes how burnout negatively effects the quality of care </a:t>
            </a:r>
          </a:p>
        </p:txBody>
      </p:sp>
      <p:sp>
        <p:nvSpPr>
          <p:cNvPr id="5" name="Donut 4">
            <a:extLst>
              <a:ext uri="{FF2B5EF4-FFF2-40B4-BE49-F238E27FC236}">
                <a16:creationId xmlns:a16="http://schemas.microsoft.com/office/drawing/2014/main" id="{8AE1924E-FADF-E346-9B66-5ADCBA9E99DA}"/>
              </a:ext>
            </a:extLst>
          </p:cNvPr>
          <p:cNvSpPr/>
          <p:nvPr/>
        </p:nvSpPr>
        <p:spPr>
          <a:xfrm>
            <a:off x="3932599" y="2806190"/>
            <a:ext cx="3168289" cy="2971800"/>
          </a:xfrm>
          <a:prstGeom prst="donut">
            <a:avLst>
              <a:gd name="adj" fmla="val 392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2C818981-D856-8E46-86D9-EF3650FCC51B}"/>
              </a:ext>
            </a:extLst>
          </p:cNvPr>
          <p:cNvSpPr txBox="1"/>
          <p:nvPr/>
        </p:nvSpPr>
        <p:spPr>
          <a:xfrm>
            <a:off x="3932598" y="1921179"/>
            <a:ext cx="3168289" cy="830997"/>
          </a:xfrm>
          <a:prstGeom prst="rect">
            <a:avLst/>
          </a:prstGeom>
          <a:noFill/>
        </p:spPr>
        <p:txBody>
          <a:bodyPr wrap="square" rtlCol="0">
            <a:spAutoFit/>
          </a:bodyPr>
          <a:lstStyle/>
          <a:p>
            <a:pPr algn="ctr"/>
            <a:r>
              <a:rPr lang="en-US" sz="2400" dirty="0"/>
              <a:t>Physician experiencing burn out</a:t>
            </a:r>
          </a:p>
        </p:txBody>
      </p:sp>
      <p:sp>
        <p:nvSpPr>
          <p:cNvPr id="7" name="TextBox 6">
            <a:extLst>
              <a:ext uri="{FF2B5EF4-FFF2-40B4-BE49-F238E27FC236}">
                <a16:creationId xmlns:a16="http://schemas.microsoft.com/office/drawing/2014/main" id="{89A47A82-C479-0041-9CCE-A1F8E803EE2D}"/>
              </a:ext>
            </a:extLst>
          </p:cNvPr>
          <p:cNvSpPr txBox="1"/>
          <p:nvPr/>
        </p:nvSpPr>
        <p:spPr>
          <a:xfrm>
            <a:off x="7100888" y="4143375"/>
            <a:ext cx="2743200" cy="461665"/>
          </a:xfrm>
          <a:prstGeom prst="rect">
            <a:avLst/>
          </a:prstGeom>
          <a:noFill/>
        </p:spPr>
        <p:txBody>
          <a:bodyPr wrap="square" rtlCol="0">
            <a:spAutoFit/>
          </a:bodyPr>
          <a:lstStyle/>
          <a:p>
            <a:r>
              <a:rPr lang="en-US" sz="2400" dirty="0"/>
              <a:t>Dissatisfied patients</a:t>
            </a:r>
          </a:p>
        </p:txBody>
      </p:sp>
      <p:sp>
        <p:nvSpPr>
          <p:cNvPr id="8" name="TextBox 7">
            <a:extLst>
              <a:ext uri="{FF2B5EF4-FFF2-40B4-BE49-F238E27FC236}">
                <a16:creationId xmlns:a16="http://schemas.microsoft.com/office/drawing/2014/main" id="{DB85CC0E-0FDC-9642-94CE-37466D1B9890}"/>
              </a:ext>
            </a:extLst>
          </p:cNvPr>
          <p:cNvSpPr txBox="1"/>
          <p:nvPr/>
        </p:nvSpPr>
        <p:spPr>
          <a:xfrm>
            <a:off x="4644321" y="5727689"/>
            <a:ext cx="2157413" cy="461665"/>
          </a:xfrm>
          <a:prstGeom prst="rect">
            <a:avLst/>
          </a:prstGeom>
          <a:noFill/>
        </p:spPr>
        <p:txBody>
          <a:bodyPr wrap="square" rtlCol="0">
            <a:spAutoFit/>
          </a:bodyPr>
          <a:lstStyle/>
          <a:p>
            <a:r>
              <a:rPr lang="en-US" sz="2400" dirty="0"/>
              <a:t>Poor adherence</a:t>
            </a:r>
          </a:p>
        </p:txBody>
      </p:sp>
      <p:sp>
        <p:nvSpPr>
          <p:cNvPr id="9" name="TextBox 8">
            <a:extLst>
              <a:ext uri="{FF2B5EF4-FFF2-40B4-BE49-F238E27FC236}">
                <a16:creationId xmlns:a16="http://schemas.microsoft.com/office/drawing/2014/main" id="{47D86132-169B-2D46-8A68-614CF9DB6F6D}"/>
              </a:ext>
            </a:extLst>
          </p:cNvPr>
          <p:cNvSpPr txBox="1"/>
          <p:nvPr/>
        </p:nvSpPr>
        <p:spPr>
          <a:xfrm>
            <a:off x="838201" y="4010020"/>
            <a:ext cx="3278370" cy="461665"/>
          </a:xfrm>
          <a:prstGeom prst="rect">
            <a:avLst/>
          </a:prstGeom>
          <a:noFill/>
        </p:spPr>
        <p:txBody>
          <a:bodyPr wrap="square" rtlCol="0">
            <a:spAutoFit/>
          </a:bodyPr>
          <a:lstStyle/>
          <a:p>
            <a:r>
              <a:rPr lang="en-US" sz="2400" dirty="0"/>
              <a:t>Worse health outcomes</a:t>
            </a:r>
          </a:p>
        </p:txBody>
      </p:sp>
      <p:pic>
        <p:nvPicPr>
          <p:cNvPr id="10" name="Picture 9">
            <a:extLst>
              <a:ext uri="{FF2B5EF4-FFF2-40B4-BE49-F238E27FC236}">
                <a16:creationId xmlns:a16="http://schemas.microsoft.com/office/drawing/2014/main" id="{EE482D70-411C-5C4A-A9EF-C9E66CA04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3867913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B73A-1D83-6742-A9E5-727B514154FA}"/>
              </a:ext>
            </a:extLst>
          </p:cNvPr>
          <p:cNvSpPr>
            <a:spLocks noGrp="1"/>
          </p:cNvSpPr>
          <p:nvPr>
            <p:ph type="title"/>
          </p:nvPr>
        </p:nvSpPr>
        <p:spPr/>
        <p:txBody>
          <a:bodyPr/>
          <a:lstStyle/>
          <a:p>
            <a:r>
              <a:rPr lang="en-US" dirty="0"/>
              <a:t>Resources Model of burnout </a:t>
            </a:r>
          </a:p>
        </p:txBody>
      </p:sp>
      <p:sp>
        <p:nvSpPr>
          <p:cNvPr id="3" name="Content Placeholder 2">
            <a:extLst>
              <a:ext uri="{FF2B5EF4-FFF2-40B4-BE49-F238E27FC236}">
                <a16:creationId xmlns:a16="http://schemas.microsoft.com/office/drawing/2014/main" id="{C011D45F-C49E-6D4E-96CE-284E2B77AED5}"/>
              </a:ext>
            </a:extLst>
          </p:cNvPr>
          <p:cNvSpPr>
            <a:spLocks noGrp="1"/>
          </p:cNvSpPr>
          <p:nvPr>
            <p:ph idx="1"/>
          </p:nvPr>
        </p:nvSpPr>
        <p:spPr/>
        <p:txBody>
          <a:bodyPr>
            <a:normAutofit fontScale="85000" lnSpcReduction="10000"/>
          </a:bodyPr>
          <a:lstStyle/>
          <a:p>
            <a:r>
              <a:rPr lang="en-US" dirty="0"/>
              <a:t>Resources Model: Focuses on the fact that job demands including interacting with patients in an intensive service and balancing personal priorities requires effort over time</a:t>
            </a:r>
          </a:p>
          <a:p>
            <a:r>
              <a:rPr lang="en-US" dirty="0"/>
              <a:t>This can result in costs to the healthcare provider including emotional exhaustion </a:t>
            </a:r>
          </a:p>
          <a:p>
            <a:r>
              <a:rPr lang="en-US" dirty="0"/>
              <a:t>Emotional exhaustion can lead to withdrawal of energy from work and ultimately depersonalization</a:t>
            </a:r>
          </a:p>
          <a:p>
            <a:endParaRPr lang="en-US" dirty="0"/>
          </a:p>
          <a:p>
            <a:pPr marL="0" indent="0" algn="ctr">
              <a:buNone/>
            </a:pPr>
            <a:r>
              <a:rPr lang="en-US" b="1" dirty="0"/>
              <a:t>Job demands </a:t>
            </a:r>
            <a:r>
              <a:rPr lang="en-US" b="1" dirty="0">
                <a:sym typeface="Wingdings" pitchFamily="2" charset="2"/>
              </a:rPr>
              <a:t> emotional exhaustion  depersonalization</a:t>
            </a:r>
            <a:endParaRPr lang="en-US" b="1" dirty="0"/>
          </a:p>
          <a:p>
            <a:endParaRPr lang="en-US" dirty="0"/>
          </a:p>
        </p:txBody>
      </p:sp>
      <p:pic>
        <p:nvPicPr>
          <p:cNvPr id="5" name="Picture 4">
            <a:extLst>
              <a:ext uri="{FF2B5EF4-FFF2-40B4-BE49-F238E27FC236}">
                <a16:creationId xmlns:a16="http://schemas.microsoft.com/office/drawing/2014/main" id="{B11E1D45-F550-7742-8214-C1962B100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5316493"/>
            <a:ext cx="3200400" cy="1600200"/>
          </a:xfrm>
          <a:prstGeom prst="rect">
            <a:avLst/>
          </a:prstGeom>
        </p:spPr>
      </p:pic>
    </p:spTree>
    <p:extLst>
      <p:ext uri="{BB962C8B-B14F-4D97-AF65-F5344CB8AC3E}">
        <p14:creationId xmlns:p14="http://schemas.microsoft.com/office/powerpoint/2010/main" val="2337735856"/>
      </p:ext>
    </p:extLst>
  </p:cSld>
  <p:clrMapOvr>
    <a:masterClrMapping/>
  </p:clrMapOvr>
</p:sld>
</file>

<file path=ppt/theme/theme1.xml><?xml version="1.0" encoding="utf-8"?>
<a:theme xmlns:a="http://schemas.openxmlformats.org/drawingml/2006/main" name="Facet">
  <a:themeElements>
    <a:clrScheme name="Custom 2">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{85B43002-D1BB-4742-AA6C-F73B7655FB48}tf10001060</Template>
  <TotalTime>6012</TotalTime>
  <Words>5309</Words>
  <Application>Microsoft Office PowerPoint</Application>
  <PresentationFormat>Widescreen</PresentationFormat>
  <Paragraphs>504</Paragraphs>
  <Slides>38</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Calibri Light</vt:lpstr>
      <vt:lpstr>Trebuchet MS</vt:lpstr>
      <vt:lpstr>Wingdings 3</vt:lpstr>
      <vt:lpstr>Facet</vt:lpstr>
      <vt:lpstr>Custom Design</vt:lpstr>
      <vt:lpstr>Provider Burnout You can’t pour from an empty cup </vt:lpstr>
      <vt:lpstr>PowerPoint Presentation</vt:lpstr>
      <vt:lpstr>Objectives </vt:lpstr>
      <vt:lpstr>What is Burnout?</vt:lpstr>
      <vt:lpstr>PowerPoint Presentation</vt:lpstr>
      <vt:lpstr>Three Components of Burnout</vt:lpstr>
      <vt:lpstr>Emotional Exhaustion</vt:lpstr>
      <vt:lpstr>Cyclical Model</vt:lpstr>
      <vt:lpstr>Resources Model of burnout </vt:lpstr>
      <vt:lpstr>Burnout in Healthcare Providers </vt:lpstr>
      <vt:lpstr>How can Burnout be recognized?</vt:lpstr>
      <vt:lpstr>PowerPoint Presentation</vt:lpstr>
      <vt:lpstr>Recognizing burnout</vt:lpstr>
      <vt:lpstr>Stage 1</vt:lpstr>
      <vt:lpstr>Stage 2</vt:lpstr>
      <vt:lpstr>Stage 3</vt:lpstr>
      <vt:lpstr>Stage 4</vt:lpstr>
      <vt:lpstr>Stage 5</vt:lpstr>
      <vt:lpstr>What can we do if we recognize burnout?</vt:lpstr>
      <vt:lpstr>How has Burnout changed with  COVID-19 ?</vt:lpstr>
      <vt:lpstr>PowerPoint Presentation</vt:lpstr>
      <vt:lpstr>The onset of COVID</vt:lpstr>
      <vt:lpstr>The Work Environment</vt:lpstr>
      <vt:lpstr>Evolution of Telemedicine </vt:lpstr>
      <vt:lpstr>Personal Issues</vt:lpstr>
      <vt:lpstr>The “Second Wave”</vt:lpstr>
      <vt:lpstr>How can providers with Burnout reset?</vt:lpstr>
      <vt:lpstr>PowerPoint Presentation</vt:lpstr>
      <vt:lpstr>Perceived Support</vt:lpstr>
      <vt:lpstr>Messages of Gratitude</vt:lpstr>
      <vt:lpstr>Improvements in the work environment </vt:lpstr>
      <vt:lpstr>Self-Monitoring </vt:lpstr>
      <vt:lpstr>”Sleep Pods”</vt:lpstr>
      <vt:lpstr>OASIS room</vt:lpstr>
      <vt:lpstr>Recharge Room</vt:lpstr>
      <vt:lpstr>Being mindful of wellness</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dc:title>
  <dc:creator>Microsoft Office User</dc:creator>
  <cp:lastModifiedBy>Mary Ditri</cp:lastModifiedBy>
  <cp:revision>112</cp:revision>
  <cp:lastPrinted>2020-10-20T17:34:29Z</cp:lastPrinted>
  <dcterms:created xsi:type="dcterms:W3CDTF">2020-08-20T17:17:41Z</dcterms:created>
  <dcterms:modified xsi:type="dcterms:W3CDTF">2020-11-20T20:07:39Z</dcterms:modified>
</cp:coreProperties>
</file>